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9"/>
  </p:notesMasterIdLst>
  <p:handoutMasterIdLst>
    <p:handoutMasterId r:id="rId60"/>
  </p:handoutMasterIdLst>
  <p:sldIdLst>
    <p:sldId id="256" r:id="rId2"/>
    <p:sldId id="257" r:id="rId3"/>
    <p:sldId id="258" r:id="rId4"/>
    <p:sldId id="324" r:id="rId5"/>
    <p:sldId id="268" r:id="rId6"/>
    <p:sldId id="263" r:id="rId7"/>
    <p:sldId id="338" r:id="rId8"/>
    <p:sldId id="265" r:id="rId9"/>
    <p:sldId id="273" r:id="rId10"/>
    <p:sldId id="286" r:id="rId11"/>
    <p:sldId id="339" r:id="rId12"/>
    <p:sldId id="289" r:id="rId13"/>
    <p:sldId id="340" r:id="rId14"/>
    <p:sldId id="341" r:id="rId15"/>
    <p:sldId id="342" r:id="rId16"/>
    <p:sldId id="344" r:id="rId17"/>
    <p:sldId id="343" r:id="rId18"/>
    <p:sldId id="345" r:id="rId19"/>
    <p:sldId id="346" r:id="rId20"/>
    <p:sldId id="347" r:id="rId21"/>
    <p:sldId id="348" r:id="rId22"/>
    <p:sldId id="349" r:id="rId23"/>
    <p:sldId id="274" r:id="rId24"/>
    <p:sldId id="365" r:id="rId25"/>
    <p:sldId id="294" r:id="rId26"/>
    <p:sldId id="350" r:id="rId27"/>
    <p:sldId id="366" r:id="rId28"/>
    <p:sldId id="367" r:id="rId29"/>
    <p:sldId id="368" r:id="rId30"/>
    <p:sldId id="370" r:id="rId31"/>
    <p:sldId id="351" r:id="rId32"/>
    <p:sldId id="374" r:id="rId33"/>
    <p:sldId id="375" r:id="rId34"/>
    <p:sldId id="376" r:id="rId35"/>
    <p:sldId id="378" r:id="rId36"/>
    <p:sldId id="377" r:id="rId37"/>
    <p:sldId id="380" r:id="rId38"/>
    <p:sldId id="379" r:id="rId39"/>
    <p:sldId id="276" r:id="rId40"/>
    <p:sldId id="353" r:id="rId41"/>
    <p:sldId id="354" r:id="rId42"/>
    <p:sldId id="355" r:id="rId43"/>
    <p:sldId id="381" r:id="rId44"/>
    <p:sldId id="384" r:id="rId45"/>
    <p:sldId id="383" r:id="rId46"/>
    <p:sldId id="382" r:id="rId47"/>
    <p:sldId id="390" r:id="rId48"/>
    <p:sldId id="391" r:id="rId49"/>
    <p:sldId id="392" r:id="rId50"/>
    <p:sldId id="393" r:id="rId51"/>
    <p:sldId id="395" r:id="rId52"/>
    <p:sldId id="394" r:id="rId53"/>
    <p:sldId id="396" r:id="rId54"/>
    <p:sldId id="385" r:id="rId55"/>
    <p:sldId id="388" r:id="rId56"/>
    <p:sldId id="397" r:id="rId57"/>
    <p:sldId id="267" r:id="rId5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74"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880DA793-4D2B-4280-A17D-8FD009021CFF}" type="datetimeFigureOut">
              <a:rPr lang="en-GB" smtClean="0"/>
              <a:t>02/10/2020</a:t>
            </a:fld>
            <a:endParaRPr lang="en-GB"/>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543A48F-1C03-435E-9E1F-5F26E63C9D74}" type="slidenum">
              <a:rPr lang="en-GB" smtClean="0"/>
              <a:t>‹#›</a:t>
            </a:fld>
            <a:endParaRPr lang="en-GB"/>
          </a:p>
        </p:txBody>
      </p:sp>
    </p:spTree>
    <p:extLst>
      <p:ext uri="{BB962C8B-B14F-4D97-AF65-F5344CB8AC3E}">
        <p14:creationId xmlns:p14="http://schemas.microsoft.com/office/powerpoint/2010/main" val="111016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164" cy="3505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265065" y="0"/>
            <a:ext cx="4029164" cy="3505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F4F73A-59D6-4A68-B2A9-545717719C31}" type="datetimeFigureOut">
              <a:rPr lang="en-US"/>
              <a:pPr>
                <a:defRPr/>
              </a:pPr>
              <a:t>10/2/2020</a:t>
            </a:fld>
            <a:endParaRPr lang="en-GB"/>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6658757"/>
            <a:ext cx="4029164" cy="3505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265065" y="6658757"/>
            <a:ext cx="4029164" cy="3505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BDE39E9-5508-4A6A-9B96-71B241B199D6}" type="slidenum">
              <a:rPr lang="en-GB"/>
              <a:pPr>
                <a:defRPr/>
              </a:pPr>
              <a:t>‹#›</a:t>
            </a:fld>
            <a:endParaRPr lang="en-GB"/>
          </a:p>
        </p:txBody>
      </p:sp>
    </p:spTree>
    <p:extLst>
      <p:ext uri="{BB962C8B-B14F-4D97-AF65-F5344CB8AC3E}">
        <p14:creationId xmlns:p14="http://schemas.microsoft.com/office/powerpoint/2010/main" val="3977099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8"/>
            <a:ext cx="6929486" cy="714380"/>
          </a:xfrm>
        </p:spPr>
        <p:txBody>
          <a:bodyPr/>
          <a:lstStyle/>
          <a:p>
            <a:r>
              <a:rPr lang="en-US" dirty="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pPr>
              <a:defRPr/>
            </a:pPr>
            <a:fld id="{4D6024AB-D850-4FAE-AFC9-F5509490E0BC}" type="slidenum">
              <a:rPr lang="en-GB"/>
              <a:pPr>
                <a:defRPr/>
              </a:pPr>
              <a:t>‹#›</a:t>
            </a:fld>
            <a:endParaRPr lang="en-GB" dirty="0"/>
          </a:p>
        </p:txBody>
      </p:sp>
      <p:sp>
        <p:nvSpPr>
          <p:cNvPr id="4" name="Footer Placeholder 4"/>
          <p:cNvSpPr>
            <a:spLocks noGrp="1"/>
          </p:cNvSpPr>
          <p:nvPr userDrawn="1">
            <p:ph type="ftr" sz="quarter" idx="11"/>
          </p:nvPr>
        </p:nvSpPr>
        <p:spPr/>
        <p:txBody>
          <a:bodyPr/>
          <a:lstStyle>
            <a:lvl1pPr>
              <a:defRPr/>
            </a:lvl1pPr>
          </a:lstStyle>
          <a:p>
            <a:pPr>
              <a:defRPr/>
            </a:pPr>
            <a:r>
              <a:rPr lang="en-GB"/>
              <a:t>Glyn Davis &amp; Branko Pecar</a:t>
            </a:r>
            <a:endParaRPr lang="en-GB" b="0"/>
          </a:p>
        </p:txBody>
      </p:sp>
    </p:spTree>
    <p:extLst>
      <p:ext uri="{BB962C8B-B14F-4D97-AF65-F5344CB8AC3E}">
        <p14:creationId xmlns:p14="http://schemas.microsoft.com/office/powerpoint/2010/main" val="7656943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500063" y="274638"/>
            <a:ext cx="81867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6" name="Slide Number Placeholder 5"/>
          <p:cNvSpPr>
            <a:spLocks noGrp="1"/>
          </p:cNvSpPr>
          <p:nvPr>
            <p:ph type="sldNum" sz="quarter" idx="4"/>
          </p:nvPr>
        </p:nvSpPr>
        <p:spPr>
          <a:xfrm>
            <a:off x="8501063" y="6356350"/>
            <a:ext cx="428625" cy="215900"/>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cs typeface="+mn-cs"/>
              </a:defRPr>
            </a:lvl1pPr>
          </a:lstStyle>
          <a:p>
            <a:pPr>
              <a:defRPr/>
            </a:pPr>
            <a:fld id="{F5F2096A-0AA3-47EE-8DB1-551983CCF606}" type="slidenum">
              <a:rPr lang="en-GB"/>
              <a:pPr>
                <a:defRPr/>
              </a:pPr>
              <a:t>‹#›</a:t>
            </a:fld>
            <a:endParaRPr lang="en-GB" dirty="0"/>
          </a:p>
        </p:txBody>
      </p:sp>
      <p:cxnSp>
        <p:nvCxnSpPr>
          <p:cNvPr id="11" name="Straight Connector 10"/>
          <p:cNvCxnSpPr/>
          <p:nvPr userDrawn="1"/>
        </p:nvCxnSpPr>
        <p:spPr>
          <a:xfrm flipV="1">
            <a:off x="214313" y="1143000"/>
            <a:ext cx="850106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userDrawn="1">
            <p:ph type="ftr" sz="quarter" idx="3"/>
          </p:nvPr>
        </p:nvSpPr>
        <p:spPr>
          <a:xfrm>
            <a:off x="428625" y="6072188"/>
            <a:ext cx="2571750" cy="285750"/>
          </a:xfrm>
          <a:prstGeom prst="rect">
            <a:avLst/>
          </a:prstGeom>
          <a:ln>
            <a:noFill/>
          </a:ln>
        </p:spPr>
        <p:txBody>
          <a:bodyPr/>
          <a:lstStyle>
            <a:lvl1pPr>
              <a:defRPr sz="1200" b="1">
                <a:solidFill>
                  <a:schemeClr val="tx2"/>
                </a:solidFill>
                <a:latin typeface="Arial" charset="0"/>
                <a:cs typeface="Arial" charset="0"/>
                <a:sym typeface="Symbol"/>
              </a:defRPr>
            </a:lvl1pPr>
          </a:lstStyle>
          <a:p>
            <a:pPr>
              <a:defRPr/>
            </a:pPr>
            <a:r>
              <a:rPr lang="en-GB"/>
              <a:t>Glyn Davis &amp; Branko Pecar</a:t>
            </a:r>
          </a:p>
        </p:txBody>
      </p:sp>
      <p:sp>
        <p:nvSpPr>
          <p:cNvPr id="13" name="Footer Placeholder 4"/>
          <p:cNvSpPr txBox="1">
            <a:spLocks/>
          </p:cNvSpPr>
          <p:nvPr userDrawn="1"/>
        </p:nvSpPr>
        <p:spPr>
          <a:xfrm>
            <a:off x="2928938" y="6072188"/>
            <a:ext cx="5572125" cy="285750"/>
          </a:xfrm>
          <a:prstGeom prst="rect">
            <a:avLst/>
          </a:prstGeom>
          <a:ln>
            <a:noFill/>
          </a:ln>
        </p:spPr>
        <p:txBody>
          <a:bodyPr anchor="ctr"/>
          <a:lstStyle/>
          <a:p>
            <a:pPr algn="r" fontAlgn="auto">
              <a:spcBef>
                <a:spcPts val="0"/>
              </a:spcBef>
              <a:spcAft>
                <a:spcPts val="0"/>
              </a:spcAft>
              <a:defRPr/>
            </a:pPr>
            <a:r>
              <a:rPr lang="en-GB" sz="1200" b="1" dirty="0">
                <a:solidFill>
                  <a:schemeClr val="tx2"/>
                </a:solidFill>
                <a:latin typeface="Arial" pitchFamily="34" charset="0"/>
                <a:cs typeface="Arial" pitchFamily="34" charset="0"/>
              </a:rPr>
              <a:t>Chapter 8: Chi Squared and Non-Parametric Hypothesis Testing</a:t>
            </a:r>
            <a:r>
              <a:rPr lang="en-GB" sz="1200" dirty="0">
                <a:solidFill>
                  <a:schemeClr val="tx2"/>
                </a:solidFill>
                <a:latin typeface="Arial" pitchFamily="34" charset="0"/>
                <a:cs typeface="Arial" pitchFamily="34" charset="0"/>
              </a:rPr>
              <a:t> </a:t>
            </a:r>
          </a:p>
        </p:txBody>
      </p:sp>
    </p:spTree>
  </p:cSld>
  <p:clrMap bg1="lt1" tx1="dk1" bg2="lt2" tx2="dk2" accent1="accent1" accent2="accent2" accent3="accent3" accent4="accent4" accent5="accent5" accent6="accent6" hlink="hlink" folHlink="folHlink"/>
  <p:sldLayoutIdLst>
    <p:sldLayoutId id="2147483712" r:id="rId1"/>
  </p:sldLayoutIdLst>
  <p:hf hdr="0"/>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7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57188" y="214313"/>
            <a:ext cx="7072312" cy="857250"/>
          </a:xfrm>
        </p:spPr>
        <p:txBody>
          <a:bodyPr/>
          <a:lstStyle/>
          <a:p>
            <a:pPr eaLnBrk="1" hangingPunct="1"/>
            <a:r>
              <a:rPr lang="en-GB" sz="2800" dirty="0">
                <a:latin typeface="Arial" charset="0"/>
                <a:cs typeface="Arial" charset="0"/>
              </a:rPr>
              <a:t>Non-Parametric Hypothesis Testing</a:t>
            </a:r>
          </a:p>
        </p:txBody>
      </p:sp>
      <p:sp>
        <p:nvSpPr>
          <p:cNvPr id="3" name="Slide Number Placeholder 2"/>
          <p:cNvSpPr>
            <a:spLocks noGrp="1"/>
          </p:cNvSpPr>
          <p:nvPr>
            <p:ph type="sldNum" sz="quarter" idx="10"/>
          </p:nvPr>
        </p:nvSpPr>
        <p:spPr/>
        <p:txBody>
          <a:bodyPr/>
          <a:lstStyle/>
          <a:p>
            <a:pPr>
              <a:defRPr/>
            </a:pPr>
            <a:fld id="{9F6B6C03-FE2A-44E3-A10F-7D2E83D3BDA7}" type="slidenum">
              <a:rPr lang="en-GB"/>
              <a:pPr>
                <a:defRPr/>
              </a:pPr>
              <a:t>1</a:t>
            </a:fld>
            <a:endParaRPr lang="en-GB" dirty="0"/>
          </a:p>
        </p:txBody>
      </p:sp>
      <p:sp>
        <p:nvSpPr>
          <p:cNvPr id="184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7" name="Rectangle 6"/>
          <p:cNvSpPr/>
          <p:nvPr/>
        </p:nvSpPr>
        <p:spPr>
          <a:xfrm>
            <a:off x="2483768" y="2358208"/>
            <a:ext cx="3786214" cy="954107"/>
          </a:xfrm>
          <a:prstGeom prst="rect">
            <a:avLst/>
          </a:prstGeom>
          <a:noFill/>
        </p:spPr>
        <p:txBody>
          <a:bodyPr>
            <a:spAutoFit/>
          </a:bodyPr>
          <a:lstStyle/>
          <a:p>
            <a:pPr algn="ctr">
              <a:defRPr/>
            </a:pPr>
            <a:r>
              <a:rPr lang="en-US" sz="2800" b="1" dirty="0">
                <a:ln w="1905"/>
                <a:solidFill>
                  <a:srgbClr val="7030A0"/>
                </a:solidFill>
                <a:effectLst>
                  <a:innerShdw blurRad="69850" dist="43180" dir="5400000">
                    <a:srgbClr val="000000">
                      <a:alpha val="65000"/>
                    </a:srgbClr>
                  </a:innerShdw>
                </a:effectLst>
              </a:rPr>
              <a:t>Non-Parametric Hypothesis Testing?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500063" y="285750"/>
            <a:ext cx="6929437" cy="714375"/>
          </a:xfrm>
        </p:spPr>
        <p:txBody>
          <a:bodyPr/>
          <a:lstStyle/>
          <a:p>
            <a:r>
              <a:rPr lang="en-GB" dirty="0">
                <a:latin typeface="Arial" charset="0"/>
                <a:cs typeface="Arial" charset="0"/>
              </a:rPr>
              <a:t>Hypothesis Statements</a:t>
            </a:r>
          </a:p>
        </p:txBody>
      </p:sp>
      <p:sp>
        <p:nvSpPr>
          <p:cNvPr id="3" name="Slide Number Placeholder 2"/>
          <p:cNvSpPr>
            <a:spLocks noGrp="1"/>
          </p:cNvSpPr>
          <p:nvPr>
            <p:ph type="sldNum" sz="quarter" idx="10"/>
          </p:nvPr>
        </p:nvSpPr>
        <p:spPr/>
        <p:txBody>
          <a:bodyPr/>
          <a:lstStyle/>
          <a:p>
            <a:pPr>
              <a:defRPr/>
            </a:pPr>
            <a:fld id="{B267BA87-EE30-48C9-B929-A7518886662D}" type="slidenum">
              <a:rPr lang="en-GB" smtClean="0"/>
              <a:pPr>
                <a:defRPr/>
              </a:pPr>
              <a:t>10</a:t>
            </a:fld>
            <a:endParaRPr lang="en-GB" dirty="0"/>
          </a:p>
        </p:txBody>
      </p:sp>
      <p:sp>
        <p:nvSpPr>
          <p:cNvPr id="358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B9851F59-0B9E-43AF-827F-1E05EF77E71F}"/>
              </a:ext>
            </a:extLst>
          </p:cNvPr>
          <p:cNvSpPr/>
          <p:nvPr/>
        </p:nvSpPr>
        <p:spPr>
          <a:xfrm>
            <a:off x="500063" y="1268760"/>
            <a:ext cx="8248401" cy="923330"/>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Under the null hypothesis we would expect half the x’s to be above the median and half below. Therefore, under the null hypothesis both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dirty="0">
                <a:latin typeface="Calibri" panose="020F0502020204030204" pitchFamily="34" charset="0"/>
                <a:ea typeface="Times New Roman" panose="02020603050405020304" pitchFamily="18" charset="0"/>
                <a:cs typeface="Times New Roman" panose="02020603050405020304" pitchFamily="18" charset="0"/>
              </a:rPr>
              <a:t> and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dirty="0">
                <a:latin typeface="Calibri" panose="020F0502020204030204" pitchFamily="34" charset="0"/>
                <a:ea typeface="Times New Roman" panose="02020603050405020304" pitchFamily="18" charset="0"/>
                <a:cs typeface="Times New Roman" panose="02020603050405020304" pitchFamily="18" charset="0"/>
              </a:rPr>
              <a:t> follow a binomial distribution with the probability of success p = 0.5 and n = 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4448C11-5522-4918-874D-8A165BD0F464}"/>
              </a:ext>
            </a:extLst>
          </p:cNvPr>
          <p:cNvSpPr/>
          <p:nvPr/>
        </p:nvSpPr>
        <p:spPr>
          <a:xfrm>
            <a:off x="611560" y="2412892"/>
            <a:ext cx="1728192" cy="369332"/>
          </a:xfrm>
          <a:prstGeom prst="rect">
            <a:avLst/>
          </a:prstGeom>
          <a:solidFill>
            <a:schemeClr val="accent2">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Null hypothesis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D8A77A7-9D84-4675-A9F9-CF2B5EB7D121}"/>
              </a:ext>
            </a:extLst>
          </p:cNvPr>
          <p:cNvSpPr/>
          <p:nvPr/>
        </p:nvSpPr>
        <p:spPr>
          <a:xfrm>
            <a:off x="1210674" y="3104805"/>
            <a:ext cx="7537790" cy="369332"/>
          </a:xfrm>
          <a:prstGeom prst="rect">
            <a:avLst/>
          </a:prstGeom>
          <a:solidFill>
            <a:schemeClr val="accent6">
              <a:lumMod val="20000"/>
              <a:lumOff val="80000"/>
            </a:schemeClr>
          </a:solidFill>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H</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dirty="0">
                <a:latin typeface="Calibri" panose="020F0502020204030204" pitchFamily="34" charset="0"/>
                <a:ea typeface="Times New Roman" panose="02020603050405020304" pitchFamily="18" charset="0"/>
                <a:cs typeface="Times New Roman" panose="02020603050405020304" pitchFamily="18" charset="0"/>
              </a:rPr>
              <a:t>: Population median M = assumed population median value M</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a</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11CE8BC-3C7F-4903-9218-524E787AD056}"/>
              </a:ext>
            </a:extLst>
          </p:cNvPr>
          <p:cNvSpPr/>
          <p:nvPr/>
        </p:nvSpPr>
        <p:spPr>
          <a:xfrm>
            <a:off x="611560" y="3813743"/>
            <a:ext cx="2283061" cy="369332"/>
          </a:xfrm>
          <a:prstGeom prst="rect">
            <a:avLst/>
          </a:prstGeom>
          <a:solidFill>
            <a:schemeClr val="accent2">
              <a:lumMod val="20000"/>
              <a:lumOff val="80000"/>
            </a:schemeClr>
          </a:solidFill>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Alternative hypothesis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E5AF70B-9727-4DEA-BA43-3EB3B6234C3F}"/>
              </a:ext>
            </a:extLst>
          </p:cNvPr>
          <p:cNvSpPr/>
          <p:nvPr/>
        </p:nvSpPr>
        <p:spPr>
          <a:xfrm>
            <a:off x="2411760" y="4318502"/>
            <a:ext cx="5434904" cy="369332"/>
          </a:xfrm>
          <a:prstGeom prst="rect">
            <a:avLst/>
          </a:prstGeom>
          <a:solidFill>
            <a:schemeClr val="accent5">
              <a:lumMod val="20000"/>
              <a:lumOff val="80000"/>
            </a:schemeClr>
          </a:solidFill>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H</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Population median M &gt; assumed median value M</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a</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163C8AD-F7FE-4AB7-8C6E-0DA4B415F800}"/>
              </a:ext>
            </a:extLst>
          </p:cNvPr>
          <p:cNvSpPr/>
          <p:nvPr/>
        </p:nvSpPr>
        <p:spPr>
          <a:xfrm>
            <a:off x="2411760" y="4880223"/>
            <a:ext cx="5457165" cy="369332"/>
          </a:xfrm>
          <a:prstGeom prst="rect">
            <a:avLst/>
          </a:prstGeom>
          <a:solidFill>
            <a:schemeClr val="accent4">
              <a:lumMod val="20000"/>
              <a:lumOff val="80000"/>
            </a:schemeClr>
          </a:solidFill>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H</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Population median M &lt; assumed median value M</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a</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1B59B3A-C902-4215-BA18-CA33A3946EA9}"/>
              </a:ext>
            </a:extLst>
          </p:cNvPr>
          <p:cNvSpPr/>
          <p:nvPr/>
        </p:nvSpPr>
        <p:spPr>
          <a:xfrm>
            <a:off x="2411760" y="5376150"/>
            <a:ext cx="5434905" cy="369332"/>
          </a:xfrm>
          <a:prstGeom prst="rect">
            <a:avLst/>
          </a:prstGeom>
          <a:solidFill>
            <a:schemeClr val="bg2">
              <a:lumMod val="90000"/>
            </a:schemeClr>
          </a:solidFill>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H</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Population median M </a:t>
            </a:r>
            <a:r>
              <a:rPr lang="en-GB"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Times New Roman" panose="02020603050405020304" pitchFamily="18" charset="0"/>
              </a:rPr>
              <a:t> assumed median value M</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a</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8A9C-95A5-4B49-8D30-4C10CFDDC2D7}"/>
              </a:ext>
            </a:extLst>
          </p:cNvPr>
          <p:cNvSpPr>
            <a:spLocks noGrp="1"/>
          </p:cNvSpPr>
          <p:nvPr>
            <p:ph type="ctrTitle"/>
          </p:nvPr>
        </p:nvSpPr>
        <p:spPr/>
        <p:txBody>
          <a:bodyPr/>
          <a:lstStyle/>
          <a:p>
            <a:r>
              <a:rPr lang="en-GB" dirty="0"/>
              <a:t>Binomial exact solution equations</a:t>
            </a:r>
          </a:p>
        </p:txBody>
      </p:sp>
      <p:sp>
        <p:nvSpPr>
          <p:cNvPr id="3" name="Slide Number Placeholder 2">
            <a:extLst>
              <a:ext uri="{FF2B5EF4-FFF2-40B4-BE49-F238E27FC236}">
                <a16:creationId xmlns:a16="http://schemas.microsoft.com/office/drawing/2014/main" id="{2B6434EA-B5B7-49E4-AFE5-0359D83A59B5}"/>
              </a:ext>
            </a:extLst>
          </p:cNvPr>
          <p:cNvSpPr>
            <a:spLocks noGrp="1"/>
          </p:cNvSpPr>
          <p:nvPr>
            <p:ph type="sldNum" sz="quarter" idx="10"/>
          </p:nvPr>
        </p:nvSpPr>
        <p:spPr/>
        <p:txBody>
          <a:bodyPr/>
          <a:lstStyle/>
          <a:p>
            <a:pPr>
              <a:defRPr/>
            </a:pPr>
            <a:fld id="{4D6024AB-D850-4FAE-AFC9-F5509490E0BC}" type="slidenum">
              <a:rPr lang="en-GB" smtClean="0"/>
              <a:pPr>
                <a:defRPr/>
              </a:pPr>
              <a:t>11</a:t>
            </a:fld>
            <a:endParaRPr lang="en-GB" dirty="0"/>
          </a:p>
        </p:txBody>
      </p:sp>
      <p:sp>
        <p:nvSpPr>
          <p:cNvPr id="4" name="Footer Placeholder 3">
            <a:extLst>
              <a:ext uri="{FF2B5EF4-FFF2-40B4-BE49-F238E27FC236}">
                <a16:creationId xmlns:a16="http://schemas.microsoft.com/office/drawing/2014/main" id="{D91CE5A4-B35D-4841-8691-EEDE0F6C498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6A1ED73-402D-4606-BDFD-062D331DB6AD}"/>
              </a:ext>
            </a:extLst>
          </p:cNvPr>
          <p:cNvSpPr/>
          <p:nvPr/>
        </p:nvSpPr>
        <p:spPr>
          <a:xfrm>
            <a:off x="539552" y="1227824"/>
            <a:ext cx="8208912" cy="1477328"/>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 this case the probability distribution is a binomial distribution with the probability (or proportion) of success = 0.5 and the number of trials represented by the number of paired observations (n). In this case we can model the situation using a binomial distribution X ~ Bin (n, p). The value of the binomial probability is given by equation (8.14)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3D04C32-3B81-4BFE-9DE9-9C8EC43135C3}"/>
              </a:ext>
            </a:extLst>
          </p:cNvPr>
          <p:cNvSpPr/>
          <p:nvPr/>
        </p:nvSpPr>
        <p:spPr>
          <a:xfrm>
            <a:off x="536702" y="3355526"/>
            <a:ext cx="8183718"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This value given by the binomial equation represents an exact p-value. The p-value for a sign test is found using the binomial distribution where r = proportion of non-zero values = 0.5, n = number of non-zero differences, and x = number of positive differences:</a:t>
            </a:r>
            <a:endParaRPr lang="en-GB" dirty="0"/>
          </a:p>
        </p:txBody>
      </p:sp>
      <p:sp>
        <p:nvSpPr>
          <p:cNvPr id="8" name="Rectangle 7">
            <a:extLst>
              <a:ext uri="{FF2B5EF4-FFF2-40B4-BE49-F238E27FC236}">
                <a16:creationId xmlns:a16="http://schemas.microsoft.com/office/drawing/2014/main" id="{BA1C82EE-1DCD-4928-831F-8A9E0A00DDE9}"/>
              </a:ext>
            </a:extLst>
          </p:cNvPr>
          <p:cNvSpPr/>
          <p:nvPr/>
        </p:nvSpPr>
        <p:spPr>
          <a:xfrm>
            <a:off x="536702" y="4740522"/>
            <a:ext cx="8382448" cy="830997"/>
          </a:xfrm>
          <a:prstGeom prst="rect">
            <a:avLst/>
          </a:prstGeom>
        </p:spPr>
        <p:txBody>
          <a:bodyPr wrap="square">
            <a:spAutoFit/>
          </a:bodyPr>
          <a:lstStyle/>
          <a:p>
            <a:pPr marL="342900" lvl="0" indent="-342900">
              <a:spcBef>
                <a:spcPts val="0"/>
              </a:spcBef>
              <a:spcAft>
                <a:spcPts val="0"/>
              </a:spcAft>
              <a:buFont typeface="+mj-lt"/>
              <a:buAutoNum type="arabicPeriod"/>
            </a:pPr>
            <a:r>
              <a:rPr lang="en-GB" sz="1600" dirty="0">
                <a:latin typeface="+mn-lt"/>
              </a:rPr>
              <a:t>Upper one-tail: p &gt; 0.5,  p-value = probability that x is greater than or equal to x = P(X ≥ x)</a:t>
            </a:r>
          </a:p>
          <a:p>
            <a:pPr marL="342900" lvl="0" indent="-342900">
              <a:spcBef>
                <a:spcPts val="0"/>
              </a:spcBef>
              <a:spcAft>
                <a:spcPts val="0"/>
              </a:spcAft>
              <a:buFont typeface="+mj-lt"/>
              <a:buAutoNum type="arabicPeriod"/>
            </a:pPr>
            <a:r>
              <a:rPr lang="en-GB" sz="1600" dirty="0">
                <a:latin typeface="+mn-lt"/>
              </a:rPr>
              <a:t>Lower one-tail : p &lt; 0.5, p-value = probability that x is less than or equal to x P(X ≤ x)</a:t>
            </a:r>
          </a:p>
          <a:p>
            <a:pPr marL="342900" lvl="0" indent="-342900">
              <a:spcBef>
                <a:spcPts val="0"/>
              </a:spcBef>
              <a:spcAft>
                <a:spcPts val="0"/>
              </a:spcAft>
              <a:buFont typeface="+mj-lt"/>
              <a:buAutoNum type="arabicPeriod"/>
            </a:pPr>
            <a:r>
              <a:rPr lang="en-GB" sz="1600" dirty="0">
                <a:latin typeface="+mn-lt"/>
              </a:rPr>
              <a:t>Two-tail: p ≠ 0.5, p-value = twice the probability that x is greater than or equal to x = 2*P(X ≥ x)</a:t>
            </a:r>
          </a:p>
        </p:txBody>
      </p:sp>
      <p:pic>
        <p:nvPicPr>
          <p:cNvPr id="10" name="Picture 9">
            <a:extLst>
              <a:ext uri="{FF2B5EF4-FFF2-40B4-BE49-F238E27FC236}">
                <a16:creationId xmlns:a16="http://schemas.microsoft.com/office/drawing/2014/main" id="{D6A87332-97F6-42AC-897F-BCA5C23ECCDC}"/>
              </a:ext>
            </a:extLst>
          </p:cNvPr>
          <p:cNvPicPr>
            <a:picLocks noChangeAspect="1"/>
          </p:cNvPicPr>
          <p:nvPr/>
        </p:nvPicPr>
        <p:blipFill>
          <a:blip r:embed="rId2"/>
          <a:stretch>
            <a:fillRect/>
          </a:stretch>
        </p:blipFill>
        <p:spPr>
          <a:xfrm>
            <a:off x="2123728" y="2524604"/>
            <a:ext cx="4721900" cy="691422"/>
          </a:xfrm>
          <a:prstGeom prst="rect">
            <a:avLst/>
          </a:prstGeom>
        </p:spPr>
      </p:pic>
    </p:spTree>
    <p:extLst>
      <p:ext uri="{BB962C8B-B14F-4D97-AF65-F5344CB8AC3E}">
        <p14:creationId xmlns:p14="http://schemas.microsoft.com/office/powerpoint/2010/main" val="150017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500063" y="285750"/>
            <a:ext cx="6929437" cy="714375"/>
          </a:xfrm>
        </p:spPr>
        <p:txBody>
          <a:bodyPr/>
          <a:lstStyle/>
          <a:p>
            <a:r>
              <a:rPr lang="en-GB" dirty="0">
                <a:latin typeface="Arial" charset="0"/>
                <a:cs typeface="Arial" charset="0"/>
              </a:rPr>
              <a:t>Example 8.5 (1/6)</a:t>
            </a:r>
          </a:p>
        </p:txBody>
      </p:sp>
      <p:sp>
        <p:nvSpPr>
          <p:cNvPr id="3" name="Slide Number Placeholder 2"/>
          <p:cNvSpPr>
            <a:spLocks noGrp="1"/>
          </p:cNvSpPr>
          <p:nvPr>
            <p:ph type="sldNum" sz="quarter" idx="10"/>
          </p:nvPr>
        </p:nvSpPr>
        <p:spPr/>
        <p:txBody>
          <a:bodyPr/>
          <a:lstStyle/>
          <a:p>
            <a:pPr>
              <a:defRPr/>
            </a:pPr>
            <a:fld id="{4C71DB12-EF24-4A58-80CD-35757243B614}" type="slidenum">
              <a:rPr lang="en-GB" smtClean="0"/>
              <a:pPr>
                <a:defRPr/>
              </a:pPr>
              <a:t>12</a:t>
            </a:fld>
            <a:endParaRPr lang="en-GB" dirty="0"/>
          </a:p>
        </p:txBody>
      </p:sp>
      <p:sp>
        <p:nvSpPr>
          <p:cNvPr id="368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610477AB-F28D-4988-9ED6-C8CCA7AB1DED}"/>
              </a:ext>
            </a:extLst>
          </p:cNvPr>
          <p:cNvSpPr/>
          <p:nvPr/>
        </p:nvSpPr>
        <p:spPr>
          <a:xfrm>
            <a:off x="500939" y="1340768"/>
            <a:ext cx="4935157" cy="2554545"/>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To illustrate the concept, consider a sales manager who oversees 16 inside and 16 outside sales representatives.</a:t>
            </a:r>
          </a:p>
          <a:p>
            <a:pPr marL="0"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Every inside sales representative is paired with an outside sales representative. </a:t>
            </a:r>
          </a:p>
          <a:p>
            <a:pPr marL="0"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After interviewing all of them, the sales manager assigns the values to the level of understanding that every inside and every outside sales person have of their shared territories (see Table 8.23).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B465D793-449E-4AB4-BB25-71AE9FBA2501}"/>
              </a:ext>
            </a:extLst>
          </p:cNvPr>
          <p:cNvGraphicFramePr>
            <a:graphicFrameLocks noGrp="1"/>
          </p:cNvGraphicFramePr>
          <p:nvPr>
            <p:extLst>
              <p:ext uri="{D42A27DB-BD31-4B8C-83A1-F6EECF244321}">
                <p14:modId xmlns:p14="http://schemas.microsoft.com/office/powerpoint/2010/main" val="809860836"/>
              </p:ext>
            </p:extLst>
          </p:nvPr>
        </p:nvGraphicFramePr>
        <p:xfrm>
          <a:off x="5746750" y="1339204"/>
          <a:ext cx="2968625" cy="2194560"/>
        </p:xfrm>
        <a:graphic>
          <a:graphicData uri="http://schemas.openxmlformats.org/drawingml/2006/table">
            <a:tbl>
              <a:tblPr firstRow="1" firstCol="1" bandRow="1">
                <a:tableStyleId>{5C22544A-7EE6-4342-B048-85BDC9FD1C3A}</a:tableStyleId>
              </a:tblPr>
              <a:tblGrid>
                <a:gridCol w="494665">
                  <a:extLst>
                    <a:ext uri="{9D8B030D-6E8A-4147-A177-3AD203B41FA5}">
                      <a16:colId xmlns:a16="http://schemas.microsoft.com/office/drawing/2014/main" val="3718579382"/>
                    </a:ext>
                  </a:extLst>
                </a:gridCol>
                <a:gridCol w="494665">
                  <a:extLst>
                    <a:ext uri="{9D8B030D-6E8A-4147-A177-3AD203B41FA5}">
                      <a16:colId xmlns:a16="http://schemas.microsoft.com/office/drawing/2014/main" val="1342756845"/>
                    </a:ext>
                  </a:extLst>
                </a:gridCol>
                <a:gridCol w="494665">
                  <a:extLst>
                    <a:ext uri="{9D8B030D-6E8A-4147-A177-3AD203B41FA5}">
                      <a16:colId xmlns:a16="http://schemas.microsoft.com/office/drawing/2014/main" val="1791611432"/>
                    </a:ext>
                  </a:extLst>
                </a:gridCol>
                <a:gridCol w="494665">
                  <a:extLst>
                    <a:ext uri="{9D8B030D-6E8A-4147-A177-3AD203B41FA5}">
                      <a16:colId xmlns:a16="http://schemas.microsoft.com/office/drawing/2014/main" val="2646356202"/>
                    </a:ext>
                  </a:extLst>
                </a:gridCol>
                <a:gridCol w="494665">
                  <a:extLst>
                    <a:ext uri="{9D8B030D-6E8A-4147-A177-3AD203B41FA5}">
                      <a16:colId xmlns:a16="http://schemas.microsoft.com/office/drawing/2014/main" val="359781360"/>
                    </a:ext>
                  </a:extLst>
                </a:gridCol>
                <a:gridCol w="495300">
                  <a:extLst>
                    <a:ext uri="{9D8B030D-6E8A-4147-A177-3AD203B41FA5}">
                      <a16:colId xmlns:a16="http://schemas.microsoft.com/office/drawing/2014/main" val="82709979"/>
                    </a:ext>
                  </a:extLst>
                </a:gridCol>
              </a:tblGrid>
              <a:tr h="0">
                <a:tc>
                  <a:txBody>
                    <a:bodyPr/>
                    <a:lstStyle/>
                    <a:p>
                      <a:pPr marL="0" marR="0" algn="ctr" hangingPunct="0">
                        <a:spcBef>
                          <a:spcPts val="0"/>
                        </a:spcBef>
                        <a:spcAft>
                          <a:spcPts val="0"/>
                        </a:spcAft>
                      </a:pPr>
                      <a:r>
                        <a:rPr lang="en-GB" sz="1600" dirty="0">
                          <a:effectLst/>
                        </a:rPr>
                        <a:t>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600">
                          <a:effectLst/>
                        </a:rPr>
                        <a:t>A</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600">
                          <a:effectLst/>
                        </a:rPr>
                        <a:t>B</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600">
                          <a:effectLst/>
                        </a:rPr>
                        <a:t>T</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600">
                          <a:effectLst/>
                        </a:rPr>
                        <a:t>A</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600">
                          <a:effectLst/>
                        </a:rPr>
                        <a:t>B</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4492778"/>
                  </a:ext>
                </a:extLst>
              </a:tr>
              <a:tr h="0">
                <a:tc>
                  <a:txBody>
                    <a:bodyPr/>
                    <a:lstStyle/>
                    <a:p>
                      <a:pPr marL="0" marR="0" algn="ctr" hangingPunct="0">
                        <a:spcBef>
                          <a:spcPts val="0"/>
                        </a:spcBef>
                        <a:spcAft>
                          <a:spcPts val="0"/>
                        </a:spcAft>
                      </a:pPr>
                      <a:r>
                        <a:rPr lang="en-GB" sz="1600">
                          <a:effectLst/>
                        </a:rPr>
                        <a:t>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9</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5581317"/>
                  </a:ext>
                </a:extLst>
              </a:tr>
              <a:tr h="0">
                <a:tc>
                  <a:txBody>
                    <a:bodyPr/>
                    <a:lstStyle/>
                    <a:p>
                      <a:pPr marL="0" marR="0" algn="ctr" hangingPunct="0">
                        <a:spcBef>
                          <a:spcPts val="0"/>
                        </a:spcBef>
                        <a:spcAft>
                          <a:spcPts val="0"/>
                        </a:spcAft>
                      </a:pPr>
                      <a:r>
                        <a:rPr lang="en-GB"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10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17874739"/>
                  </a:ext>
                </a:extLst>
              </a:tr>
              <a:tr h="0">
                <a:tc>
                  <a:txBody>
                    <a:bodyPr/>
                    <a:lstStyle/>
                    <a:p>
                      <a:pPr marL="0" marR="0" algn="ctr" hangingPunct="0">
                        <a:spcBef>
                          <a:spcPts val="0"/>
                        </a:spcBef>
                        <a:spcAft>
                          <a:spcPts val="0"/>
                        </a:spcAft>
                      </a:pPr>
                      <a:r>
                        <a:rPr lang="en-GB"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11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30118476"/>
                  </a:ext>
                </a:extLst>
              </a:tr>
              <a:tr h="0">
                <a:tc>
                  <a:txBody>
                    <a:bodyPr/>
                    <a:lstStyle/>
                    <a:p>
                      <a:pPr marL="0" marR="0" algn="ctr" hangingPunct="0">
                        <a:spcBef>
                          <a:spcPts val="0"/>
                        </a:spcBef>
                        <a:spcAft>
                          <a:spcPts val="0"/>
                        </a:spcAft>
                      </a:pPr>
                      <a:r>
                        <a:rPr lang="en-GB" sz="1600">
                          <a:effectLst/>
                        </a:rPr>
                        <a:t>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12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17406408"/>
                  </a:ext>
                </a:extLst>
              </a:tr>
              <a:tr h="0">
                <a:tc>
                  <a:txBody>
                    <a:bodyPr/>
                    <a:lstStyle/>
                    <a:p>
                      <a:pPr marL="0" marR="0" algn="ctr" hangingPunct="0">
                        <a:spcBef>
                          <a:spcPts val="0"/>
                        </a:spcBef>
                        <a:spcAft>
                          <a:spcPts val="0"/>
                        </a:spcAft>
                      </a:pPr>
                      <a:r>
                        <a:rPr lang="en-GB" sz="1600">
                          <a:effectLst/>
                        </a:rPr>
                        <a:t>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13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10430255"/>
                  </a:ext>
                </a:extLst>
              </a:tr>
              <a:tr h="0">
                <a:tc>
                  <a:txBody>
                    <a:bodyPr/>
                    <a:lstStyle/>
                    <a:p>
                      <a:pPr marL="0" marR="0" algn="ctr" hangingPunct="0">
                        <a:spcBef>
                          <a:spcPts val="0"/>
                        </a:spcBef>
                        <a:spcAft>
                          <a:spcPts val="0"/>
                        </a:spcAft>
                      </a:pPr>
                      <a:r>
                        <a:rPr lang="en-GB" sz="1600">
                          <a:effectLst/>
                        </a:rPr>
                        <a:t>6</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3</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14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15521569"/>
                  </a:ext>
                </a:extLst>
              </a:tr>
              <a:tr h="0">
                <a:tc>
                  <a:txBody>
                    <a:bodyPr/>
                    <a:lstStyle/>
                    <a:p>
                      <a:pPr marL="0" marR="0" algn="ctr" hangingPunct="0">
                        <a:spcBef>
                          <a:spcPts val="0"/>
                        </a:spcBef>
                        <a:spcAft>
                          <a:spcPts val="0"/>
                        </a:spcAft>
                      </a:pPr>
                      <a:r>
                        <a:rPr lang="en-GB" sz="1600">
                          <a:effectLst/>
                        </a:rPr>
                        <a:t>7</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15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16092731"/>
                  </a:ext>
                </a:extLst>
              </a:tr>
              <a:tr h="0">
                <a:tc>
                  <a:txBody>
                    <a:bodyPr/>
                    <a:lstStyle/>
                    <a:p>
                      <a:pPr marL="0" marR="0" algn="ctr" hangingPunct="0">
                        <a:spcBef>
                          <a:spcPts val="0"/>
                        </a:spcBef>
                        <a:spcAft>
                          <a:spcPts val="0"/>
                        </a:spcAft>
                      </a:pPr>
                      <a:r>
                        <a:rPr lang="en-GB" sz="1600">
                          <a:effectLst/>
                        </a:rPr>
                        <a:t>8</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16</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a:effectLst/>
                        </a:rPr>
                        <a:t>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GB" sz="1600" dirty="0">
                          <a:effectLst/>
                        </a:rPr>
                        <a:t>5</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62123217"/>
                  </a:ext>
                </a:extLst>
              </a:tr>
            </a:tbl>
          </a:graphicData>
        </a:graphic>
      </p:graphicFrame>
      <p:sp>
        <p:nvSpPr>
          <p:cNvPr id="6" name="Rectangle 5">
            <a:extLst>
              <a:ext uri="{FF2B5EF4-FFF2-40B4-BE49-F238E27FC236}">
                <a16:creationId xmlns:a16="http://schemas.microsoft.com/office/drawing/2014/main" id="{B4C3B66A-E0A1-4D93-99C4-C377B3F5B069}"/>
              </a:ext>
            </a:extLst>
          </p:cNvPr>
          <p:cNvSpPr/>
          <p:nvPr/>
        </p:nvSpPr>
        <p:spPr>
          <a:xfrm>
            <a:off x="1287181" y="4149025"/>
            <a:ext cx="8297829" cy="338554"/>
          </a:xfrm>
          <a:prstGeom prst="rect">
            <a:avLst/>
          </a:prstGeom>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The mark of 1 means great insight and the mark of 5 means little or no insight. </a:t>
            </a:r>
            <a:endParaRPr lang="en-GB" sz="1600" dirty="0"/>
          </a:p>
        </p:txBody>
      </p:sp>
      <p:sp>
        <p:nvSpPr>
          <p:cNvPr id="8" name="Rectangle 7">
            <a:extLst>
              <a:ext uri="{FF2B5EF4-FFF2-40B4-BE49-F238E27FC236}">
                <a16:creationId xmlns:a16="http://schemas.microsoft.com/office/drawing/2014/main" id="{36D3BA43-AE90-44FD-989D-BB066F930DA3}"/>
              </a:ext>
            </a:extLst>
          </p:cNvPr>
          <p:cNvSpPr/>
          <p:nvPr/>
        </p:nvSpPr>
        <p:spPr>
          <a:xfrm>
            <a:off x="505527" y="4794402"/>
            <a:ext cx="8297828" cy="830997"/>
          </a:xfrm>
          <a:prstGeom prst="rect">
            <a:avLst/>
          </a:prstGeom>
          <a:solidFill>
            <a:schemeClr val="accent3">
              <a:lumMod val="20000"/>
              <a:lumOff val="80000"/>
            </a:schemeClr>
          </a:solidFill>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The null hypothesis statement is that there is the same level of understanding and insight of their respective territories among the inside and outside sales people. The alternative hypothesis is that the outside sales staff have a different insight compared to the inside sales staff.</a:t>
            </a:r>
            <a:endParaRPr lang="en-GB"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57C42-06B6-4712-ADE6-AC27FF702266}"/>
              </a:ext>
            </a:extLst>
          </p:cNvPr>
          <p:cNvSpPr>
            <a:spLocks noGrp="1"/>
          </p:cNvSpPr>
          <p:nvPr>
            <p:ph type="ctrTitle"/>
          </p:nvPr>
        </p:nvSpPr>
        <p:spPr/>
        <p:txBody>
          <a:bodyPr/>
          <a:lstStyle/>
          <a:p>
            <a:r>
              <a:rPr lang="en-GB" dirty="0"/>
              <a:t>Example 8.5 (2/6)</a:t>
            </a:r>
          </a:p>
        </p:txBody>
      </p:sp>
      <p:sp>
        <p:nvSpPr>
          <p:cNvPr id="3" name="Slide Number Placeholder 2">
            <a:extLst>
              <a:ext uri="{FF2B5EF4-FFF2-40B4-BE49-F238E27FC236}">
                <a16:creationId xmlns:a16="http://schemas.microsoft.com/office/drawing/2014/main" id="{35E3A0B1-CC8C-417D-A17D-7968E8693300}"/>
              </a:ext>
            </a:extLst>
          </p:cNvPr>
          <p:cNvSpPr>
            <a:spLocks noGrp="1"/>
          </p:cNvSpPr>
          <p:nvPr>
            <p:ph type="sldNum" sz="quarter" idx="10"/>
          </p:nvPr>
        </p:nvSpPr>
        <p:spPr/>
        <p:txBody>
          <a:bodyPr/>
          <a:lstStyle/>
          <a:p>
            <a:pPr>
              <a:defRPr/>
            </a:pPr>
            <a:fld id="{4D6024AB-D850-4FAE-AFC9-F5509490E0BC}" type="slidenum">
              <a:rPr lang="en-GB" smtClean="0"/>
              <a:pPr>
                <a:defRPr/>
              </a:pPr>
              <a:t>13</a:t>
            </a:fld>
            <a:endParaRPr lang="en-GB" dirty="0"/>
          </a:p>
        </p:txBody>
      </p:sp>
      <p:sp>
        <p:nvSpPr>
          <p:cNvPr id="4" name="Footer Placeholder 3">
            <a:extLst>
              <a:ext uri="{FF2B5EF4-FFF2-40B4-BE49-F238E27FC236}">
                <a16:creationId xmlns:a16="http://schemas.microsoft.com/office/drawing/2014/main" id="{DCFABD28-C24A-4CA5-9BBD-068CEABDD579}"/>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7A7088BF-F1FA-4F42-B178-96EA9A605767}"/>
              </a:ext>
            </a:extLst>
          </p:cNvPr>
          <p:cNvSpPr/>
          <p:nvPr/>
        </p:nvSpPr>
        <p:spPr>
          <a:xfrm>
            <a:off x="500034" y="1268760"/>
            <a:ext cx="2533322" cy="369332"/>
          </a:xfrm>
          <a:prstGeom prst="rect">
            <a:avLst/>
          </a:prstGeom>
          <a:solidFill>
            <a:schemeClr val="tx2">
              <a:lumMod val="20000"/>
              <a:lumOff val="80000"/>
            </a:schemeClr>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1 - State hypothesis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BE6C32B-088C-428E-B809-FD6E9BE2711D}"/>
              </a:ext>
            </a:extLst>
          </p:cNvPr>
          <p:cNvSpPr/>
          <p:nvPr/>
        </p:nvSpPr>
        <p:spPr>
          <a:xfrm>
            <a:off x="483789" y="1992362"/>
            <a:ext cx="8176422" cy="1477328"/>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H</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dirty="0">
                <a:latin typeface="Calibri" panose="020F0502020204030204" pitchFamily="34" charset="0"/>
                <a:ea typeface="Times New Roman" panose="02020603050405020304" pitchFamily="18" charset="0"/>
                <a:cs typeface="Times New Roman" panose="02020603050405020304" pitchFamily="18" charset="0"/>
              </a:rPr>
              <a:t>: The median of the differences is zero. </a:t>
            </a:r>
          </a:p>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H</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The median differences are different.</a:t>
            </a:r>
          </a:p>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Book Antiqua" panose="0204060205030503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Book Antiqua" panose="02040602050305030304" pitchFamily="18" charset="0"/>
              </a:rPr>
              <a:t>Two tail test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89FCFFB-E536-4067-86C2-E40816FB5001}"/>
              </a:ext>
            </a:extLst>
          </p:cNvPr>
          <p:cNvSpPr/>
          <p:nvPr/>
        </p:nvSpPr>
        <p:spPr>
          <a:xfrm>
            <a:off x="500034" y="3738342"/>
            <a:ext cx="1942968" cy="369332"/>
          </a:xfrm>
          <a:prstGeom prst="rect">
            <a:avLst/>
          </a:prstGeom>
          <a:solidFill>
            <a:schemeClr val="accent2">
              <a:lumMod val="20000"/>
              <a:lumOff val="80000"/>
            </a:schemeClr>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2 - Select test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DBD8518-143C-4FE3-9B43-E61D1543D15E}"/>
              </a:ext>
            </a:extLst>
          </p:cNvPr>
          <p:cNvSpPr/>
          <p:nvPr/>
        </p:nvSpPr>
        <p:spPr>
          <a:xfrm>
            <a:off x="2627784" y="3667117"/>
            <a:ext cx="5598368"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Two dependent samples, both samples consist of ordinal data, and no information on the form of the distribution.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Conduct signed test.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F82952C-0B3F-4AE2-83D9-DED3F1289EAB}"/>
              </a:ext>
            </a:extLst>
          </p:cNvPr>
          <p:cNvSpPr/>
          <p:nvPr/>
        </p:nvSpPr>
        <p:spPr>
          <a:xfrm>
            <a:off x="500034" y="5249538"/>
            <a:ext cx="4530984" cy="369332"/>
          </a:xfrm>
          <a:prstGeom prst="rect">
            <a:avLst/>
          </a:prstGeom>
          <a:solidFill>
            <a:schemeClr val="bg1">
              <a:lumMod val="95000"/>
            </a:schemeClr>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3 - Set the level of significance</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latin typeface="Symbol" panose="05050102010706020507" pitchFamily="18" charset="2"/>
                <a:ea typeface="Times New Roman" panose="02020603050405020304" pitchFamily="18" charset="0"/>
                <a:cs typeface="Book Antiqua" panose="02040602050305030304" pitchFamily="18" charset="0"/>
              </a:rPr>
              <a:t>a = 0.05</a:t>
            </a:r>
            <a:r>
              <a:rPr lang="en-GB" dirty="0">
                <a:solidFill>
                  <a:srgbClr val="000000"/>
                </a:solidFill>
                <a:latin typeface="Calibri" panose="020F0502020204030204" pitchFamily="34" charset="0"/>
                <a:ea typeface="Times New Roman" panose="02020603050405020304" pitchFamily="18" charset="0"/>
                <a:cs typeface="Book Antiqua" panose="02040602050305030304" pitchFamily="18"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45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F3C4-80A5-406E-9CEB-BECD2A05B8D4}"/>
              </a:ext>
            </a:extLst>
          </p:cNvPr>
          <p:cNvSpPr>
            <a:spLocks noGrp="1"/>
          </p:cNvSpPr>
          <p:nvPr>
            <p:ph type="ctrTitle"/>
          </p:nvPr>
        </p:nvSpPr>
        <p:spPr/>
        <p:txBody>
          <a:bodyPr/>
          <a:lstStyle/>
          <a:p>
            <a:r>
              <a:rPr lang="en-GB" dirty="0"/>
              <a:t>Example 8.5 (3/6)</a:t>
            </a:r>
          </a:p>
        </p:txBody>
      </p:sp>
      <p:sp>
        <p:nvSpPr>
          <p:cNvPr id="3" name="Slide Number Placeholder 2">
            <a:extLst>
              <a:ext uri="{FF2B5EF4-FFF2-40B4-BE49-F238E27FC236}">
                <a16:creationId xmlns:a16="http://schemas.microsoft.com/office/drawing/2014/main" id="{B5C3019E-1C32-4317-8D0C-610A6534FA54}"/>
              </a:ext>
            </a:extLst>
          </p:cNvPr>
          <p:cNvSpPr>
            <a:spLocks noGrp="1"/>
          </p:cNvSpPr>
          <p:nvPr>
            <p:ph type="sldNum" sz="quarter" idx="10"/>
          </p:nvPr>
        </p:nvSpPr>
        <p:spPr/>
        <p:txBody>
          <a:bodyPr/>
          <a:lstStyle/>
          <a:p>
            <a:pPr>
              <a:defRPr/>
            </a:pPr>
            <a:fld id="{4D6024AB-D850-4FAE-AFC9-F5509490E0BC}" type="slidenum">
              <a:rPr lang="en-GB" smtClean="0"/>
              <a:pPr>
                <a:defRPr/>
              </a:pPr>
              <a:t>14</a:t>
            </a:fld>
            <a:endParaRPr lang="en-GB" dirty="0"/>
          </a:p>
        </p:txBody>
      </p:sp>
      <p:sp>
        <p:nvSpPr>
          <p:cNvPr id="4" name="Footer Placeholder 3">
            <a:extLst>
              <a:ext uri="{FF2B5EF4-FFF2-40B4-BE49-F238E27FC236}">
                <a16:creationId xmlns:a16="http://schemas.microsoft.com/office/drawing/2014/main" id="{2E90A700-E91A-40FE-B353-7A8B91639C5E}"/>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61D7F42F-BAC8-4DA6-9E71-92333CCBC8C5}"/>
              </a:ext>
            </a:extLst>
          </p:cNvPr>
          <p:cNvSpPr/>
          <p:nvPr/>
        </p:nvSpPr>
        <p:spPr>
          <a:xfrm>
            <a:off x="611560" y="1268760"/>
            <a:ext cx="3248646" cy="369332"/>
          </a:xfrm>
          <a:prstGeom prst="rect">
            <a:avLst/>
          </a:prstGeom>
          <a:solidFill>
            <a:srgbClr val="FFFF00"/>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4 - Extract relevant statistic</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A3EA731E-AEC2-46CD-8948-1B40272E41D8}"/>
              </a:ext>
            </a:extLst>
          </p:cNvPr>
          <p:cNvGraphicFramePr>
            <a:graphicFrameLocks noGrp="1"/>
          </p:cNvGraphicFramePr>
          <p:nvPr>
            <p:extLst>
              <p:ext uri="{D42A27DB-BD31-4B8C-83A1-F6EECF244321}">
                <p14:modId xmlns:p14="http://schemas.microsoft.com/office/powerpoint/2010/main" val="2497486533"/>
              </p:ext>
            </p:extLst>
          </p:nvPr>
        </p:nvGraphicFramePr>
        <p:xfrm>
          <a:off x="3995936" y="1268760"/>
          <a:ext cx="4736471" cy="4320480"/>
        </p:xfrm>
        <a:graphic>
          <a:graphicData uri="http://schemas.openxmlformats.org/drawingml/2006/table">
            <a:tbl>
              <a:tblPr firstRow="1" firstCol="1" bandRow="1">
                <a:tableStyleId>{5C22544A-7EE6-4342-B048-85BDC9FD1C3A}</a:tableStyleId>
              </a:tblPr>
              <a:tblGrid>
                <a:gridCol w="1052549">
                  <a:extLst>
                    <a:ext uri="{9D8B030D-6E8A-4147-A177-3AD203B41FA5}">
                      <a16:colId xmlns:a16="http://schemas.microsoft.com/office/drawing/2014/main" val="1887895002"/>
                    </a:ext>
                  </a:extLst>
                </a:gridCol>
                <a:gridCol w="1052549">
                  <a:extLst>
                    <a:ext uri="{9D8B030D-6E8A-4147-A177-3AD203B41FA5}">
                      <a16:colId xmlns:a16="http://schemas.microsoft.com/office/drawing/2014/main" val="2132112055"/>
                    </a:ext>
                  </a:extLst>
                </a:gridCol>
                <a:gridCol w="1052549">
                  <a:extLst>
                    <a:ext uri="{9D8B030D-6E8A-4147-A177-3AD203B41FA5}">
                      <a16:colId xmlns:a16="http://schemas.microsoft.com/office/drawing/2014/main" val="39544864"/>
                    </a:ext>
                  </a:extLst>
                </a:gridCol>
                <a:gridCol w="891743">
                  <a:extLst>
                    <a:ext uri="{9D8B030D-6E8A-4147-A177-3AD203B41FA5}">
                      <a16:colId xmlns:a16="http://schemas.microsoft.com/office/drawing/2014/main" val="2254412795"/>
                    </a:ext>
                  </a:extLst>
                </a:gridCol>
                <a:gridCol w="687081">
                  <a:extLst>
                    <a:ext uri="{9D8B030D-6E8A-4147-A177-3AD203B41FA5}">
                      <a16:colId xmlns:a16="http://schemas.microsoft.com/office/drawing/2014/main" val="3898916779"/>
                    </a:ext>
                  </a:extLst>
                </a:gridCol>
              </a:tblGrid>
              <a:tr h="463500">
                <a:tc>
                  <a:txBody>
                    <a:bodyPr/>
                    <a:lstStyle/>
                    <a:p>
                      <a:pPr marL="0" marR="0" algn="ctr" fontAlgn="auto" hangingPunct="1">
                        <a:spcBef>
                          <a:spcPts val="0"/>
                        </a:spcBef>
                        <a:spcAft>
                          <a:spcPts val="0"/>
                        </a:spcAft>
                      </a:pPr>
                      <a:r>
                        <a:rPr lang="en-GB" sz="1400" u="none">
                          <a:effectLst/>
                        </a:rPr>
                        <a:t>Territory</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 (Inside)</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B (Outside)</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D = B - A</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Sign</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01236382"/>
                  </a:ext>
                </a:extLst>
              </a:tr>
              <a:tr h="268995">
                <a:tc>
                  <a:txBody>
                    <a:bodyPr/>
                    <a:lstStyle/>
                    <a:p>
                      <a:pPr marL="0" marR="0" algn="ctr" fontAlgn="auto" hangingPunct="1">
                        <a:spcBef>
                          <a:spcPts val="0"/>
                        </a:spcBef>
                        <a:spcAft>
                          <a:spcPts val="0"/>
                        </a:spcAft>
                      </a:pPr>
                      <a:r>
                        <a:rPr lang="en-GB" sz="1400" u="none">
                          <a:effectLst/>
                        </a:rPr>
                        <a:t>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4</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62720472"/>
                  </a:ext>
                </a:extLst>
              </a:tr>
              <a:tr h="268995">
                <a:tc>
                  <a:txBody>
                    <a:bodyPr/>
                    <a:lstStyle/>
                    <a:p>
                      <a:pPr marL="0" marR="0" algn="ctr" fontAlgn="auto" hangingPunct="1">
                        <a:spcBef>
                          <a:spcPts val="0"/>
                        </a:spcBef>
                        <a:spcAft>
                          <a:spcPts val="0"/>
                        </a:spcAft>
                      </a:pPr>
                      <a:r>
                        <a:rPr lang="en-GB" sz="1400" u="none">
                          <a:effectLst/>
                        </a:rPr>
                        <a:t>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4</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- 1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42680767"/>
                  </a:ext>
                </a:extLst>
              </a:tr>
              <a:tr h="231750">
                <a:tc>
                  <a:txBody>
                    <a:bodyPr/>
                    <a:lstStyle/>
                    <a:p>
                      <a:pPr marL="0" marR="0" algn="ctr" fontAlgn="auto" hangingPunct="1">
                        <a:spcBef>
                          <a:spcPts val="0"/>
                        </a:spcBef>
                        <a:spcAft>
                          <a:spcPts val="0"/>
                        </a:spcAft>
                      </a:pPr>
                      <a:r>
                        <a:rPr lang="en-GB" sz="1400" u="none">
                          <a:effectLst/>
                        </a:rPr>
                        <a:t>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5</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9800447"/>
                  </a:ext>
                </a:extLst>
              </a:tr>
              <a:tr h="231750">
                <a:tc>
                  <a:txBody>
                    <a:bodyPr/>
                    <a:lstStyle/>
                    <a:p>
                      <a:pPr marL="0" marR="0" algn="ctr" fontAlgn="auto" hangingPunct="1">
                        <a:spcBef>
                          <a:spcPts val="0"/>
                        </a:spcBef>
                        <a:spcAft>
                          <a:spcPts val="0"/>
                        </a:spcAft>
                      </a:pPr>
                      <a:r>
                        <a:rPr lang="en-GB" sz="1400" u="none">
                          <a:effectLst/>
                        </a:rPr>
                        <a:t>4</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5</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- 2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16750840"/>
                  </a:ext>
                </a:extLst>
              </a:tr>
              <a:tr h="231750">
                <a:tc>
                  <a:txBody>
                    <a:bodyPr/>
                    <a:lstStyle/>
                    <a:p>
                      <a:pPr marL="0" marR="0" algn="ctr" fontAlgn="auto" hangingPunct="1">
                        <a:spcBef>
                          <a:spcPts val="0"/>
                        </a:spcBef>
                        <a:spcAft>
                          <a:spcPts val="0"/>
                        </a:spcAft>
                      </a:pPr>
                      <a:r>
                        <a:rPr lang="en-GB" sz="1400" u="none">
                          <a:effectLst/>
                        </a:rPr>
                        <a:t>5</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- 1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05517545"/>
                  </a:ext>
                </a:extLst>
              </a:tr>
              <a:tr h="231750">
                <a:tc>
                  <a:txBody>
                    <a:bodyPr/>
                    <a:lstStyle/>
                    <a:p>
                      <a:pPr marL="0" marR="0" algn="ctr" fontAlgn="auto" hangingPunct="1">
                        <a:spcBef>
                          <a:spcPts val="0"/>
                        </a:spcBef>
                        <a:spcAft>
                          <a:spcPts val="0"/>
                        </a:spcAft>
                      </a:pPr>
                      <a:r>
                        <a:rPr lang="en-GB" sz="1400" u="none">
                          <a:effectLst/>
                        </a:rPr>
                        <a:t>6</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5</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- 2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36674353"/>
                  </a:ext>
                </a:extLst>
              </a:tr>
              <a:tr h="231750">
                <a:tc>
                  <a:txBody>
                    <a:bodyPr/>
                    <a:lstStyle/>
                    <a:p>
                      <a:pPr marL="0" marR="0" algn="ctr" fontAlgn="auto" hangingPunct="1">
                        <a:spcBef>
                          <a:spcPts val="0"/>
                        </a:spcBef>
                        <a:spcAft>
                          <a:spcPts val="0"/>
                        </a:spcAft>
                      </a:pPr>
                      <a:r>
                        <a:rPr lang="en-GB" sz="1400" u="none">
                          <a:effectLst/>
                        </a:rPr>
                        <a:t>7</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2062532"/>
                  </a:ext>
                </a:extLst>
              </a:tr>
              <a:tr h="231750">
                <a:tc>
                  <a:txBody>
                    <a:bodyPr/>
                    <a:lstStyle/>
                    <a:p>
                      <a:pPr marL="0" marR="0" algn="ctr" fontAlgn="auto" hangingPunct="1">
                        <a:spcBef>
                          <a:spcPts val="0"/>
                        </a:spcBef>
                        <a:spcAft>
                          <a:spcPts val="0"/>
                        </a:spcAft>
                      </a:pPr>
                      <a:r>
                        <a:rPr lang="en-GB" sz="1400" u="none">
                          <a:effectLst/>
                        </a:rPr>
                        <a:t>8</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4</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- 2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9819227"/>
                  </a:ext>
                </a:extLst>
              </a:tr>
              <a:tr h="231750">
                <a:tc>
                  <a:txBody>
                    <a:bodyPr/>
                    <a:lstStyle/>
                    <a:p>
                      <a:pPr marL="0" marR="0" algn="ctr" fontAlgn="auto" hangingPunct="1">
                        <a:spcBef>
                          <a:spcPts val="0"/>
                        </a:spcBef>
                        <a:spcAft>
                          <a:spcPts val="0"/>
                        </a:spcAft>
                      </a:pPr>
                      <a:r>
                        <a:rPr lang="en-GB" sz="1400" u="none">
                          <a:effectLst/>
                        </a:rPr>
                        <a:t>9</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4</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5</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48801367"/>
                  </a:ext>
                </a:extLst>
              </a:tr>
              <a:tr h="231750">
                <a:tc>
                  <a:txBody>
                    <a:bodyPr/>
                    <a:lstStyle/>
                    <a:p>
                      <a:pPr marL="0" marR="0" algn="ctr" fontAlgn="auto" hangingPunct="1">
                        <a:spcBef>
                          <a:spcPts val="0"/>
                        </a:spcBef>
                        <a:spcAft>
                          <a:spcPts val="0"/>
                        </a:spcAft>
                      </a:pPr>
                      <a:r>
                        <a:rPr lang="en-GB" sz="1400" u="none">
                          <a:effectLst/>
                        </a:rPr>
                        <a:t>10</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5</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4</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- 1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06931522"/>
                  </a:ext>
                </a:extLst>
              </a:tr>
              <a:tr h="231750">
                <a:tc>
                  <a:txBody>
                    <a:bodyPr/>
                    <a:lstStyle/>
                    <a:p>
                      <a:pPr marL="0" marR="0" algn="ctr" fontAlgn="auto" hangingPunct="1">
                        <a:spcBef>
                          <a:spcPts val="0"/>
                        </a:spcBef>
                        <a:spcAft>
                          <a:spcPts val="0"/>
                        </a:spcAft>
                      </a:pPr>
                      <a:r>
                        <a:rPr lang="en-GB" sz="1400" u="none">
                          <a:effectLst/>
                        </a:rPr>
                        <a:t>11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4</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53291260"/>
                  </a:ext>
                </a:extLst>
              </a:tr>
              <a:tr h="231750">
                <a:tc>
                  <a:txBody>
                    <a:bodyPr/>
                    <a:lstStyle/>
                    <a:p>
                      <a:pPr marL="0" marR="0" algn="ctr" fontAlgn="auto" hangingPunct="1">
                        <a:spcBef>
                          <a:spcPts val="0"/>
                        </a:spcBef>
                        <a:spcAft>
                          <a:spcPts val="0"/>
                        </a:spcAft>
                      </a:pPr>
                      <a:r>
                        <a:rPr lang="en-GB" sz="1400" u="none">
                          <a:effectLst/>
                        </a:rPr>
                        <a:t>12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- 1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70109503"/>
                  </a:ext>
                </a:extLst>
              </a:tr>
              <a:tr h="231750">
                <a:tc>
                  <a:txBody>
                    <a:bodyPr/>
                    <a:lstStyle/>
                    <a:p>
                      <a:pPr marL="0" marR="0" algn="ctr" fontAlgn="auto" hangingPunct="1">
                        <a:spcBef>
                          <a:spcPts val="0"/>
                        </a:spcBef>
                        <a:spcAft>
                          <a:spcPts val="0"/>
                        </a:spcAft>
                      </a:pPr>
                      <a:r>
                        <a:rPr lang="en-GB" sz="1400" u="none">
                          <a:effectLst/>
                        </a:rPr>
                        <a:t>13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4</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- 1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24540519"/>
                  </a:ext>
                </a:extLst>
              </a:tr>
              <a:tr h="231750">
                <a:tc>
                  <a:txBody>
                    <a:bodyPr/>
                    <a:lstStyle/>
                    <a:p>
                      <a:pPr marL="0" marR="0" algn="ctr" fontAlgn="auto" hangingPunct="1">
                        <a:spcBef>
                          <a:spcPts val="0"/>
                        </a:spcBef>
                        <a:spcAft>
                          <a:spcPts val="0"/>
                        </a:spcAft>
                      </a:pPr>
                      <a:r>
                        <a:rPr lang="en-GB" sz="1400" u="none">
                          <a:effectLst/>
                        </a:rPr>
                        <a:t>14</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5</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- 3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03669004"/>
                  </a:ext>
                </a:extLst>
              </a:tr>
              <a:tr h="268995">
                <a:tc>
                  <a:txBody>
                    <a:bodyPr/>
                    <a:lstStyle/>
                    <a:p>
                      <a:pPr marL="0" marR="0" algn="ctr" fontAlgn="auto" hangingPunct="1">
                        <a:spcBef>
                          <a:spcPts val="0"/>
                        </a:spcBef>
                        <a:spcAft>
                          <a:spcPts val="0"/>
                        </a:spcAft>
                      </a:pPr>
                      <a:r>
                        <a:rPr lang="en-GB" sz="1400" u="none">
                          <a:effectLst/>
                        </a:rPr>
                        <a:t>15</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2</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5</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3</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36713487"/>
                  </a:ext>
                </a:extLst>
              </a:tr>
              <a:tr h="268995">
                <a:tc>
                  <a:txBody>
                    <a:bodyPr/>
                    <a:lstStyle/>
                    <a:p>
                      <a:pPr marL="0" marR="0" algn="ctr" fontAlgn="auto" hangingPunct="1">
                        <a:spcBef>
                          <a:spcPts val="0"/>
                        </a:spcBef>
                        <a:spcAft>
                          <a:spcPts val="0"/>
                        </a:spcAft>
                      </a:pPr>
                      <a:r>
                        <a:rPr lang="en-GB" sz="1400" u="none">
                          <a:effectLst/>
                        </a:rPr>
                        <a:t>16</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4</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5</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a:effectLst/>
                        </a:rPr>
                        <a:t>1</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spcBef>
                          <a:spcPts val="0"/>
                        </a:spcBef>
                        <a:spcAft>
                          <a:spcPts val="0"/>
                        </a:spcAft>
                      </a:pPr>
                      <a:r>
                        <a:rPr lang="en-GB" sz="1400" u="none" dirty="0">
                          <a:effectLst/>
                        </a:rPr>
                        <a:t>+</a:t>
                      </a:r>
                      <a:endParaRPr lang="en-GB" sz="1400" u="none"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86520105"/>
                  </a:ext>
                </a:extLst>
              </a:tr>
            </a:tbl>
          </a:graphicData>
        </a:graphic>
      </p:graphicFrame>
      <p:sp>
        <p:nvSpPr>
          <p:cNvPr id="8" name="Rectangle 7">
            <a:extLst>
              <a:ext uri="{FF2B5EF4-FFF2-40B4-BE49-F238E27FC236}">
                <a16:creationId xmlns:a16="http://schemas.microsoft.com/office/drawing/2014/main" id="{948B886E-00F8-4776-9C9A-2723711AA5C8}"/>
              </a:ext>
            </a:extLst>
          </p:cNvPr>
          <p:cNvSpPr/>
          <p:nvPr/>
        </p:nvSpPr>
        <p:spPr>
          <a:xfrm>
            <a:off x="580193" y="1940242"/>
            <a:ext cx="3127711" cy="2585323"/>
          </a:xfrm>
          <a:prstGeom prst="rect">
            <a:avLst/>
          </a:prstGeom>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Sales manager’s marks for inside sales people A and outside sales people B.</a:t>
            </a:r>
          </a:p>
          <a:p>
            <a:pPr marR="0"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Calculate the differences (d = B – A)</a:t>
            </a:r>
          </a:p>
          <a:p>
            <a:pPr marR="0"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State the sign (+ or --) for each paired difference.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48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2994-7DF1-4613-AA4C-DE2228261990}"/>
              </a:ext>
            </a:extLst>
          </p:cNvPr>
          <p:cNvSpPr>
            <a:spLocks noGrp="1"/>
          </p:cNvSpPr>
          <p:nvPr>
            <p:ph type="ctrTitle"/>
          </p:nvPr>
        </p:nvSpPr>
        <p:spPr/>
        <p:txBody>
          <a:bodyPr/>
          <a:lstStyle/>
          <a:p>
            <a:r>
              <a:rPr lang="en-GB" dirty="0"/>
              <a:t>Example 8.5 (4/6)</a:t>
            </a:r>
          </a:p>
        </p:txBody>
      </p:sp>
      <p:sp>
        <p:nvSpPr>
          <p:cNvPr id="3" name="Slide Number Placeholder 2">
            <a:extLst>
              <a:ext uri="{FF2B5EF4-FFF2-40B4-BE49-F238E27FC236}">
                <a16:creationId xmlns:a16="http://schemas.microsoft.com/office/drawing/2014/main" id="{21365089-1957-4E9F-84B6-A2C68948EA89}"/>
              </a:ext>
            </a:extLst>
          </p:cNvPr>
          <p:cNvSpPr>
            <a:spLocks noGrp="1"/>
          </p:cNvSpPr>
          <p:nvPr>
            <p:ph type="sldNum" sz="quarter" idx="10"/>
          </p:nvPr>
        </p:nvSpPr>
        <p:spPr/>
        <p:txBody>
          <a:bodyPr/>
          <a:lstStyle/>
          <a:p>
            <a:pPr>
              <a:defRPr/>
            </a:pPr>
            <a:fld id="{4D6024AB-D850-4FAE-AFC9-F5509490E0BC}" type="slidenum">
              <a:rPr lang="en-GB" smtClean="0"/>
              <a:pPr>
                <a:defRPr/>
              </a:pPr>
              <a:t>15</a:t>
            </a:fld>
            <a:endParaRPr lang="en-GB" dirty="0"/>
          </a:p>
        </p:txBody>
      </p:sp>
      <p:sp>
        <p:nvSpPr>
          <p:cNvPr id="4" name="Footer Placeholder 3">
            <a:extLst>
              <a:ext uri="{FF2B5EF4-FFF2-40B4-BE49-F238E27FC236}">
                <a16:creationId xmlns:a16="http://schemas.microsoft.com/office/drawing/2014/main" id="{8DAE97E4-8F34-47D7-86DB-40E3386EE40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B2A0C100-04F9-4288-B00B-B63620D2CEC2}"/>
              </a:ext>
            </a:extLst>
          </p:cNvPr>
          <p:cNvSpPr/>
          <p:nvPr/>
        </p:nvSpPr>
        <p:spPr>
          <a:xfrm>
            <a:off x="500034" y="1252613"/>
            <a:ext cx="8248430" cy="1569660"/>
          </a:xfrm>
          <a:prstGeom prst="rect">
            <a:avLst/>
          </a:prstGeom>
          <a:solidFill>
            <a:schemeClr val="accent5">
              <a:lumMod val="20000"/>
              <a:lumOff val="80000"/>
            </a:schemeClr>
          </a:solidFill>
        </p:spPr>
        <p:txBody>
          <a:bodyPr wrap="square">
            <a:spAutoFit/>
          </a:bodyPr>
          <a:lstStyle/>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Median difference d = - 1.0</a:t>
            </a:r>
          </a:p>
          <a:p>
            <a:pPr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lvl="1"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"Median difference d=median" ("1, −1, ……, 1" )"= −1"</a:t>
            </a:r>
          </a:p>
          <a:p>
            <a:pPr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lvl="1" algn="just" hangingPunct="0">
              <a:spcBef>
                <a:spcPts val="0"/>
              </a:spcBef>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The median difference for B – A is equal to - 1.0, which suggests that the understanding from the outside sales staff is less than the inside sales staff.</a:t>
            </a:r>
          </a:p>
        </p:txBody>
      </p:sp>
      <p:sp>
        <p:nvSpPr>
          <p:cNvPr id="6" name="Rectangle 5">
            <a:extLst>
              <a:ext uri="{FF2B5EF4-FFF2-40B4-BE49-F238E27FC236}">
                <a16:creationId xmlns:a16="http://schemas.microsoft.com/office/drawing/2014/main" id="{7C267B17-FCEA-40FD-AD4E-A20A74BBA05F}"/>
              </a:ext>
            </a:extLst>
          </p:cNvPr>
          <p:cNvSpPr/>
          <p:nvPr/>
        </p:nvSpPr>
        <p:spPr>
          <a:xfrm>
            <a:off x="500034" y="4437112"/>
            <a:ext cx="8248430" cy="1323439"/>
          </a:xfrm>
          <a:prstGeom prst="rect">
            <a:avLst/>
          </a:prstGeom>
          <a:solidFill>
            <a:schemeClr val="accent3">
              <a:lumMod val="20000"/>
              <a:lumOff val="80000"/>
            </a:schemeClr>
          </a:solidFill>
        </p:spPr>
        <p:txBody>
          <a:bodyPr wrap="square">
            <a:spAutoFit/>
          </a:bodyPr>
          <a:lstStyle/>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Calculate number of paired values, rank data, and find x and n’</a:t>
            </a:r>
          </a:p>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pPr lvl="1"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Number of values with d equal to zero, n</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sz="1600" dirty="0">
                <a:latin typeface="Calibri" panose="020F0502020204030204" pitchFamily="34" charset="0"/>
                <a:ea typeface="Times New Roman" panose="02020603050405020304" pitchFamily="18" charset="0"/>
                <a:cs typeface="Times New Roman" panose="02020603050405020304" pitchFamily="18" charset="0"/>
              </a:rPr>
              <a:t> = 0</a:t>
            </a:r>
          </a:p>
          <a:p>
            <a:pPr lvl="1"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Calculate x = MAX(r</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r</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 MAX (9, 7) = 9</a:t>
            </a:r>
          </a:p>
          <a:p>
            <a:pPr lvl="1"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Adjust n to remove the number of values with d equal to zero, n’ = n – n</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sz="1600" dirty="0">
                <a:latin typeface="Calibri" panose="020F0502020204030204" pitchFamily="34" charset="0"/>
                <a:ea typeface="Times New Roman" panose="02020603050405020304" pitchFamily="18" charset="0"/>
                <a:cs typeface="Times New Roman" panose="02020603050405020304" pitchFamily="18" charset="0"/>
              </a:rPr>
              <a:t> = 16</a:t>
            </a:r>
          </a:p>
        </p:txBody>
      </p:sp>
      <p:sp>
        <p:nvSpPr>
          <p:cNvPr id="7" name="Rectangle 6">
            <a:extLst>
              <a:ext uri="{FF2B5EF4-FFF2-40B4-BE49-F238E27FC236}">
                <a16:creationId xmlns:a16="http://schemas.microsoft.com/office/drawing/2014/main" id="{E67F6FD8-1A77-45CF-A857-D4610BEEB604}"/>
              </a:ext>
            </a:extLst>
          </p:cNvPr>
          <p:cNvSpPr/>
          <p:nvPr/>
        </p:nvSpPr>
        <p:spPr>
          <a:xfrm>
            <a:off x="500034" y="2902592"/>
            <a:ext cx="8248430" cy="1323439"/>
          </a:xfrm>
          <a:prstGeom prst="rect">
            <a:avLst/>
          </a:prstGeom>
          <a:solidFill>
            <a:schemeClr val="accent6">
              <a:lumMod val="20000"/>
              <a:lumOff val="80000"/>
            </a:schemeClr>
          </a:solidFill>
        </p:spPr>
        <p:txBody>
          <a:bodyPr wrap="square">
            <a:spAutoFit/>
          </a:bodyPr>
          <a:lstStyle/>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Allocate ‘+’ and ‘-‘depending on whether d &gt; 0 or d &lt; 0</a:t>
            </a:r>
          </a:p>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pPr lvl="1"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Total number of trials, n = 16</a:t>
            </a:r>
          </a:p>
          <a:p>
            <a:pPr lvl="1"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Number of – (negative ranks), r</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 9</a:t>
            </a:r>
          </a:p>
          <a:p>
            <a:pPr lvl="1"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Number of + (positive ranks), r</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 7</a:t>
            </a:r>
            <a:endParaRPr lang="en-GB" dirty="0"/>
          </a:p>
        </p:txBody>
      </p:sp>
    </p:spTree>
    <p:extLst>
      <p:ext uri="{BB962C8B-B14F-4D97-AF65-F5344CB8AC3E}">
        <p14:creationId xmlns:p14="http://schemas.microsoft.com/office/powerpoint/2010/main" val="245006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5A47-9BCC-4983-B42B-7FA1A47F3552}"/>
              </a:ext>
            </a:extLst>
          </p:cNvPr>
          <p:cNvSpPr>
            <a:spLocks noGrp="1"/>
          </p:cNvSpPr>
          <p:nvPr>
            <p:ph type="ctrTitle"/>
          </p:nvPr>
        </p:nvSpPr>
        <p:spPr/>
        <p:txBody>
          <a:bodyPr/>
          <a:lstStyle/>
          <a:p>
            <a:r>
              <a:rPr lang="en-GB" dirty="0"/>
              <a:t>Example 8.5 (5/6)</a:t>
            </a:r>
          </a:p>
        </p:txBody>
      </p:sp>
      <p:sp>
        <p:nvSpPr>
          <p:cNvPr id="3" name="Slide Number Placeholder 2">
            <a:extLst>
              <a:ext uri="{FF2B5EF4-FFF2-40B4-BE49-F238E27FC236}">
                <a16:creationId xmlns:a16="http://schemas.microsoft.com/office/drawing/2014/main" id="{9D37B0D3-C777-4854-A1BC-34F2FEE8667E}"/>
              </a:ext>
            </a:extLst>
          </p:cNvPr>
          <p:cNvSpPr>
            <a:spLocks noGrp="1"/>
          </p:cNvSpPr>
          <p:nvPr>
            <p:ph type="sldNum" sz="quarter" idx="10"/>
          </p:nvPr>
        </p:nvSpPr>
        <p:spPr/>
        <p:txBody>
          <a:bodyPr/>
          <a:lstStyle/>
          <a:p>
            <a:pPr>
              <a:defRPr/>
            </a:pPr>
            <a:fld id="{4D6024AB-D850-4FAE-AFC9-F5509490E0BC}" type="slidenum">
              <a:rPr lang="en-GB" smtClean="0"/>
              <a:pPr>
                <a:defRPr/>
              </a:pPr>
              <a:t>16</a:t>
            </a:fld>
            <a:endParaRPr lang="en-GB" dirty="0"/>
          </a:p>
        </p:txBody>
      </p:sp>
      <p:sp>
        <p:nvSpPr>
          <p:cNvPr id="4" name="Footer Placeholder 3">
            <a:extLst>
              <a:ext uri="{FF2B5EF4-FFF2-40B4-BE49-F238E27FC236}">
                <a16:creationId xmlns:a16="http://schemas.microsoft.com/office/drawing/2014/main" id="{1DF2F515-0EF7-46C4-9574-95D4E70339BD}"/>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588BE81-7164-4495-B609-81D0E7470AD4}"/>
              </a:ext>
            </a:extLst>
          </p:cNvPr>
          <p:cNvSpPr/>
          <p:nvPr/>
        </p:nvSpPr>
        <p:spPr>
          <a:xfrm>
            <a:off x="578471" y="1270874"/>
            <a:ext cx="8136904" cy="1569660"/>
          </a:xfrm>
          <a:prstGeom prst="rect">
            <a:avLst/>
          </a:prstGeom>
          <a:solidFill>
            <a:schemeClr val="accent3">
              <a:lumMod val="20000"/>
              <a:lumOff val="80000"/>
            </a:schemeClr>
          </a:solidFill>
        </p:spPr>
        <p:txBody>
          <a:bodyPr wrap="square">
            <a:spAutoFit/>
          </a:bodyPr>
          <a:lstStyle/>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Calculate binomial probabilities, P(X ≥ x). This problem can be solved exactly given this is a binomial distribution with T successes from n’ trials when the probability of each trial p = 0.5.</a:t>
            </a:r>
          </a:p>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pPr marL="742950" lvl="1" indent="-285750" algn="just" hangingPunct="0">
              <a:spcBef>
                <a:spcPts val="0"/>
              </a:spcBef>
              <a:spcAft>
                <a:spcPts val="0"/>
              </a:spcAft>
              <a:buFont typeface="Arial" panose="020B0604020202020204" pitchFamily="34" charset="0"/>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Probability of success, p = 0.5.</a:t>
            </a:r>
          </a:p>
          <a:p>
            <a:pPr marL="742950" lvl="1" indent="-285750" algn="just" hangingPunct="0">
              <a:spcBef>
                <a:spcPts val="0"/>
              </a:spcBef>
              <a:spcAft>
                <a:spcPts val="0"/>
              </a:spcAft>
              <a:buFont typeface="Arial" panose="020B0604020202020204" pitchFamily="34" charset="0"/>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Number of trials, n’ = 16.</a:t>
            </a:r>
          </a:p>
          <a:p>
            <a:pPr marL="742950" lvl="1" indent="-285750" algn="just" hangingPunct="0">
              <a:spcBef>
                <a:spcPts val="0"/>
              </a:spcBef>
              <a:spcAft>
                <a:spcPts val="0"/>
              </a:spcAft>
              <a:buFont typeface="Arial" panose="020B0604020202020204" pitchFamily="34" charset="0"/>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Number of successes, x = 9.</a:t>
            </a:r>
          </a:p>
        </p:txBody>
      </p:sp>
      <p:sp>
        <p:nvSpPr>
          <p:cNvPr id="6" name="Rectangle 5">
            <a:extLst>
              <a:ext uri="{FF2B5EF4-FFF2-40B4-BE49-F238E27FC236}">
                <a16:creationId xmlns:a16="http://schemas.microsoft.com/office/drawing/2014/main" id="{7616DA60-43F5-4F4A-AAC4-A3D82A2A1339}"/>
              </a:ext>
            </a:extLst>
          </p:cNvPr>
          <p:cNvSpPr/>
          <p:nvPr/>
        </p:nvSpPr>
        <p:spPr>
          <a:xfrm>
            <a:off x="578471" y="2899982"/>
            <a:ext cx="8136904" cy="584775"/>
          </a:xfrm>
          <a:prstGeom prst="rect">
            <a:avLst/>
          </a:prstGeom>
        </p:spPr>
        <p:txBody>
          <a:bodyPr wrap="square">
            <a:spAutoFit/>
          </a:bodyPr>
          <a:lstStyle/>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Solve P(X ≥ x) when x = 9, n’ = 16. The corresponding binomial p-value is calculated from equation (8.14)</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576EA8D-BB87-41D3-89BB-0112B4018686}"/>
              </a:ext>
            </a:extLst>
          </p:cNvPr>
          <p:cNvSpPr/>
          <p:nvPr/>
        </p:nvSpPr>
        <p:spPr>
          <a:xfrm>
            <a:off x="571615" y="4357051"/>
            <a:ext cx="8242001" cy="1569660"/>
          </a:xfrm>
          <a:prstGeom prst="rect">
            <a:avLst/>
          </a:prstGeom>
          <a:solidFill>
            <a:schemeClr val="accent4">
              <a:lumMod val="20000"/>
              <a:lumOff val="80000"/>
            </a:schemeClr>
          </a:solidFill>
        </p:spPr>
        <p:txBody>
          <a:bodyPr wrap="square">
            <a:spAutoFit/>
          </a:bodyPr>
          <a:lstStyle/>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In this case we wish to solve the problem:</a:t>
            </a:r>
          </a:p>
          <a:p>
            <a:pPr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P-value = P(X ≥ 9) = P(X = 9, 10, 11, 12, 13, 14, 15, 16)</a:t>
            </a:r>
          </a:p>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P-value = P(X = 9) + P(X = 10) + P(X = 11) + P(X = 12) + P(X=13) + P(X=14) + P(X=15) + P(X=16)</a:t>
            </a:r>
          </a:p>
          <a:p>
            <a:pPr marR="0" algn="just" hangingPunct="0">
              <a:spcBef>
                <a:spcPts val="0"/>
              </a:spcBef>
              <a:spcAft>
                <a:spcPts val="0"/>
              </a:spcAft>
            </a:pPr>
            <a:endParaRPr lang="en-GB" sz="1600" dirty="0">
              <a:latin typeface="+mn-lt"/>
            </a:endParaRPr>
          </a:p>
          <a:p>
            <a:pPr lvl="1" algn="just" hangingPunct="0">
              <a:spcBef>
                <a:spcPts val="0"/>
              </a:spcBef>
              <a:spcAft>
                <a:spcPts val="0"/>
              </a:spcAft>
            </a:pPr>
            <a:r>
              <a:rPr lang="en-GB" sz="1600" dirty="0">
                <a:solidFill>
                  <a:srgbClr val="FF0000"/>
                </a:solidFill>
                <a:latin typeface="+mn-lt"/>
              </a:rPr>
              <a:t>P(X </a:t>
            </a:r>
            <a:r>
              <a:rPr lang="en-GB" sz="1600" dirty="0">
                <a:solidFill>
                  <a:srgbClr val="FF0000"/>
                </a:solidFill>
                <a:latin typeface="+mn-lt"/>
                <a:sym typeface="Symbol" panose="05050102010706020507" pitchFamily="18" charset="2"/>
              </a:rPr>
              <a:t></a:t>
            </a:r>
            <a:r>
              <a:rPr lang="en-GB" sz="1600" dirty="0">
                <a:solidFill>
                  <a:srgbClr val="FF0000"/>
                </a:solidFill>
                <a:latin typeface="+mn-lt"/>
              </a:rPr>
              <a:t> 9) = 0.402</a:t>
            </a:r>
            <a:endParaRPr lang="en-GB" sz="1600" dirty="0">
              <a:solidFill>
                <a:srgbClr val="FF0000"/>
              </a:solidFill>
              <a:latin typeface="+mn-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7F592E1-4581-4E22-A7A2-BCDECFAA5A98}"/>
              </a:ext>
            </a:extLst>
          </p:cNvPr>
          <p:cNvPicPr>
            <a:picLocks noChangeAspect="1"/>
          </p:cNvPicPr>
          <p:nvPr/>
        </p:nvPicPr>
        <p:blipFill>
          <a:blip r:embed="rId2"/>
          <a:stretch>
            <a:fillRect/>
          </a:stretch>
        </p:blipFill>
        <p:spPr>
          <a:xfrm>
            <a:off x="2843808" y="3455079"/>
            <a:ext cx="3993573" cy="584774"/>
          </a:xfrm>
          <a:prstGeom prst="rect">
            <a:avLst/>
          </a:prstGeom>
        </p:spPr>
      </p:pic>
      <p:sp>
        <p:nvSpPr>
          <p:cNvPr id="10" name="TextBox 9">
            <a:extLst>
              <a:ext uri="{FF2B5EF4-FFF2-40B4-BE49-F238E27FC236}">
                <a16:creationId xmlns:a16="http://schemas.microsoft.com/office/drawing/2014/main" id="{0467286C-8529-4E32-A828-B5C4EAC53309}"/>
              </a:ext>
            </a:extLst>
          </p:cNvPr>
          <p:cNvSpPr txBox="1"/>
          <p:nvPr/>
        </p:nvSpPr>
        <p:spPr>
          <a:xfrm>
            <a:off x="1979712" y="3577639"/>
            <a:ext cx="1512168" cy="369332"/>
          </a:xfrm>
          <a:prstGeom prst="rect">
            <a:avLst/>
          </a:prstGeom>
          <a:noFill/>
        </p:spPr>
        <p:txBody>
          <a:bodyPr wrap="square" rtlCol="0">
            <a:spAutoFit/>
          </a:bodyPr>
          <a:lstStyle/>
          <a:p>
            <a:r>
              <a:rPr lang="en-GB" dirty="0"/>
              <a:t>p-value =</a:t>
            </a:r>
          </a:p>
        </p:txBody>
      </p:sp>
    </p:spTree>
    <p:extLst>
      <p:ext uri="{BB962C8B-B14F-4D97-AF65-F5344CB8AC3E}">
        <p14:creationId xmlns:p14="http://schemas.microsoft.com/office/powerpoint/2010/main" val="347325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D4D3-1FDD-483B-8068-F5A0574ED6FA}"/>
              </a:ext>
            </a:extLst>
          </p:cNvPr>
          <p:cNvSpPr>
            <a:spLocks noGrp="1"/>
          </p:cNvSpPr>
          <p:nvPr>
            <p:ph type="ctrTitle"/>
          </p:nvPr>
        </p:nvSpPr>
        <p:spPr/>
        <p:txBody>
          <a:bodyPr/>
          <a:lstStyle/>
          <a:p>
            <a:r>
              <a:rPr lang="en-GB" dirty="0"/>
              <a:t>Example 8.5 (6/6)</a:t>
            </a:r>
          </a:p>
        </p:txBody>
      </p:sp>
      <p:sp>
        <p:nvSpPr>
          <p:cNvPr id="3" name="Slide Number Placeholder 2">
            <a:extLst>
              <a:ext uri="{FF2B5EF4-FFF2-40B4-BE49-F238E27FC236}">
                <a16:creationId xmlns:a16="http://schemas.microsoft.com/office/drawing/2014/main" id="{CF77F8F7-5904-469F-A79A-4D05EF71E66D}"/>
              </a:ext>
            </a:extLst>
          </p:cNvPr>
          <p:cNvSpPr>
            <a:spLocks noGrp="1"/>
          </p:cNvSpPr>
          <p:nvPr>
            <p:ph type="sldNum" sz="quarter" idx="10"/>
          </p:nvPr>
        </p:nvSpPr>
        <p:spPr/>
        <p:txBody>
          <a:bodyPr/>
          <a:lstStyle/>
          <a:p>
            <a:pPr>
              <a:defRPr/>
            </a:pPr>
            <a:fld id="{4D6024AB-D850-4FAE-AFC9-F5509490E0BC}" type="slidenum">
              <a:rPr lang="en-GB" smtClean="0"/>
              <a:pPr>
                <a:defRPr/>
              </a:pPr>
              <a:t>17</a:t>
            </a:fld>
            <a:endParaRPr lang="en-GB" dirty="0"/>
          </a:p>
        </p:txBody>
      </p:sp>
      <p:sp>
        <p:nvSpPr>
          <p:cNvPr id="4" name="Footer Placeholder 3">
            <a:extLst>
              <a:ext uri="{FF2B5EF4-FFF2-40B4-BE49-F238E27FC236}">
                <a16:creationId xmlns:a16="http://schemas.microsoft.com/office/drawing/2014/main" id="{11512767-333D-4409-8FA9-E6829330A524}"/>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51DCAA97-F564-4FBB-8341-B55F6D1340E9}"/>
              </a:ext>
            </a:extLst>
          </p:cNvPr>
          <p:cNvSpPr/>
          <p:nvPr/>
        </p:nvSpPr>
        <p:spPr>
          <a:xfrm>
            <a:off x="512714" y="1268760"/>
            <a:ext cx="1695272" cy="369332"/>
          </a:xfrm>
          <a:prstGeom prst="rect">
            <a:avLst/>
          </a:prstGeom>
          <a:solidFill>
            <a:schemeClr val="accent3">
              <a:lumMod val="20000"/>
              <a:lumOff val="80000"/>
            </a:schemeClr>
          </a:solidFill>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Make a decision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400EE0-81FD-4514-B6A4-3881E8D9521D}"/>
              </a:ext>
            </a:extLst>
          </p:cNvPr>
          <p:cNvSpPr/>
          <p:nvPr/>
        </p:nvSpPr>
        <p:spPr>
          <a:xfrm>
            <a:off x="559437" y="1700808"/>
            <a:ext cx="8235750" cy="1323439"/>
          </a:xfrm>
          <a:prstGeom prst="rect">
            <a:avLst/>
          </a:prstGeom>
          <a:solidFill>
            <a:schemeClr val="accent3">
              <a:lumMod val="20000"/>
              <a:lumOff val="80000"/>
            </a:schemeClr>
          </a:solidFill>
        </p:spPr>
        <p:txBody>
          <a:bodyPr wrap="square">
            <a:spAutoFit/>
          </a:bodyPr>
          <a:lstStyle/>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one-sided binomial p-value = 0.402 [EXACT solution]</a:t>
            </a:r>
          </a:p>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Given we have a two-tail test, then the two-tail binomial p-value = 0.402 x 2 = 0.804</a:t>
            </a:r>
          </a:p>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two-tail p-value = 0.804 &gt; significance level = 0.05</a:t>
            </a:r>
          </a:p>
          <a:p>
            <a:r>
              <a:rPr lang="en-GB"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Conclude, we fail to reject the null hypothesis and say we have no significant difference between inside and outside sales staff.</a:t>
            </a:r>
            <a:endParaRPr lang="en-GB" sz="1600" dirty="0">
              <a:solidFill>
                <a:srgbClr val="FF0000"/>
              </a:solidFill>
            </a:endParaRPr>
          </a:p>
        </p:txBody>
      </p:sp>
      <p:sp>
        <p:nvSpPr>
          <p:cNvPr id="7" name="Rectangle 6">
            <a:extLst>
              <a:ext uri="{FF2B5EF4-FFF2-40B4-BE49-F238E27FC236}">
                <a16:creationId xmlns:a16="http://schemas.microsoft.com/office/drawing/2014/main" id="{82097180-D5BE-4F24-8EF9-C6F5AB9F67C4}"/>
              </a:ext>
            </a:extLst>
          </p:cNvPr>
          <p:cNvSpPr/>
          <p:nvPr/>
        </p:nvSpPr>
        <p:spPr>
          <a:xfrm>
            <a:off x="517233" y="3109227"/>
            <a:ext cx="4548425" cy="369332"/>
          </a:xfrm>
          <a:prstGeom prst="rect">
            <a:avLst/>
          </a:prstGeom>
          <a:solidFill>
            <a:schemeClr val="accent4">
              <a:lumMod val="20000"/>
              <a:lumOff val="80000"/>
            </a:schemeClr>
          </a:solidFill>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Large sample sign test - Normal approximation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FDFEB2D-BACF-4B6E-91D2-178A30970B1A}"/>
              </a:ext>
            </a:extLst>
          </p:cNvPr>
          <p:cNvSpPr/>
          <p:nvPr/>
        </p:nvSpPr>
        <p:spPr>
          <a:xfrm>
            <a:off x="512714" y="3591335"/>
            <a:ext cx="8136904" cy="584775"/>
          </a:xfrm>
          <a:prstGeom prst="rect">
            <a:avLst/>
          </a:prstGeom>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If n is sufficiently large (n &gt; 30), we can use a normal approximation with the value of the population mean and standard deviation given by equations (7.18) and (7.19): n’ = 16, p = 0.5.</a:t>
            </a:r>
            <a:endParaRPr lang="en-GB" sz="1600" dirty="0"/>
          </a:p>
        </p:txBody>
      </p:sp>
      <p:pic>
        <p:nvPicPr>
          <p:cNvPr id="9" name="Picture 8">
            <a:extLst>
              <a:ext uri="{FF2B5EF4-FFF2-40B4-BE49-F238E27FC236}">
                <a16:creationId xmlns:a16="http://schemas.microsoft.com/office/drawing/2014/main" id="{C0C76CCE-D302-44C1-8771-F40B985C9808}"/>
              </a:ext>
            </a:extLst>
          </p:cNvPr>
          <p:cNvPicPr>
            <a:picLocks noChangeAspect="1"/>
          </p:cNvPicPr>
          <p:nvPr/>
        </p:nvPicPr>
        <p:blipFill>
          <a:blip r:embed="rId2"/>
          <a:stretch>
            <a:fillRect/>
          </a:stretch>
        </p:blipFill>
        <p:spPr>
          <a:xfrm>
            <a:off x="714680" y="4228918"/>
            <a:ext cx="4287182" cy="590479"/>
          </a:xfrm>
          <a:prstGeom prst="rect">
            <a:avLst/>
          </a:prstGeom>
        </p:spPr>
      </p:pic>
      <p:pic>
        <p:nvPicPr>
          <p:cNvPr id="10" name="Picture 9">
            <a:extLst>
              <a:ext uri="{FF2B5EF4-FFF2-40B4-BE49-F238E27FC236}">
                <a16:creationId xmlns:a16="http://schemas.microsoft.com/office/drawing/2014/main" id="{F1AF3A17-72B8-4C02-A66A-07008AFBAE9E}"/>
              </a:ext>
            </a:extLst>
          </p:cNvPr>
          <p:cNvPicPr>
            <a:picLocks noChangeAspect="1"/>
          </p:cNvPicPr>
          <p:nvPr/>
        </p:nvPicPr>
        <p:blipFill>
          <a:blip r:embed="rId3"/>
          <a:stretch>
            <a:fillRect/>
          </a:stretch>
        </p:blipFill>
        <p:spPr>
          <a:xfrm>
            <a:off x="5436096" y="4228705"/>
            <a:ext cx="2660396" cy="584774"/>
          </a:xfrm>
          <a:prstGeom prst="rect">
            <a:avLst/>
          </a:prstGeom>
        </p:spPr>
      </p:pic>
      <p:sp>
        <p:nvSpPr>
          <p:cNvPr id="11" name="Rectangle 10">
            <a:extLst>
              <a:ext uri="{FF2B5EF4-FFF2-40B4-BE49-F238E27FC236}">
                <a16:creationId xmlns:a16="http://schemas.microsoft.com/office/drawing/2014/main" id="{1C9E3D41-C1DD-4894-8618-2A0EBF914636}"/>
              </a:ext>
            </a:extLst>
          </p:cNvPr>
          <p:cNvSpPr/>
          <p:nvPr/>
        </p:nvSpPr>
        <p:spPr>
          <a:xfrm>
            <a:off x="2791445" y="4920325"/>
            <a:ext cx="3351627" cy="338554"/>
          </a:xfrm>
          <a:prstGeom prst="rect">
            <a:avLst/>
          </a:prstGeom>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Zcri = + 1.96 given two-tail test</a:t>
            </a:r>
            <a:endParaRPr lang="en-GB" sz="1600" dirty="0"/>
          </a:p>
        </p:txBody>
      </p:sp>
      <p:sp>
        <p:nvSpPr>
          <p:cNvPr id="12" name="Rectangle 11">
            <a:extLst>
              <a:ext uri="{FF2B5EF4-FFF2-40B4-BE49-F238E27FC236}">
                <a16:creationId xmlns:a16="http://schemas.microsoft.com/office/drawing/2014/main" id="{3A8A3A68-89F0-42C2-980F-427C491FCC1A}"/>
              </a:ext>
            </a:extLst>
          </p:cNvPr>
          <p:cNvSpPr/>
          <p:nvPr/>
        </p:nvSpPr>
        <p:spPr>
          <a:xfrm>
            <a:off x="714680" y="5281062"/>
            <a:ext cx="7925264" cy="646331"/>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Conclude that outside salespeople have a better insight in their sales territory than inside salespeople</a:t>
            </a:r>
            <a:endParaRPr lang="en-GB" dirty="0"/>
          </a:p>
        </p:txBody>
      </p:sp>
    </p:spTree>
    <p:extLst>
      <p:ext uri="{BB962C8B-B14F-4D97-AF65-F5344CB8AC3E}">
        <p14:creationId xmlns:p14="http://schemas.microsoft.com/office/powerpoint/2010/main" val="238198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1922-2D40-40E3-BEEB-B7A759FEF29F}"/>
              </a:ext>
            </a:extLst>
          </p:cNvPr>
          <p:cNvSpPr>
            <a:spLocks noGrp="1"/>
          </p:cNvSpPr>
          <p:nvPr>
            <p:ph type="ctrTitle"/>
          </p:nvPr>
        </p:nvSpPr>
        <p:spPr/>
        <p:txBody>
          <a:bodyPr/>
          <a:lstStyle/>
          <a:p>
            <a:r>
              <a:rPr lang="en-GB" dirty="0"/>
              <a:t>Example 8.5 Excel solution (1/2)</a:t>
            </a:r>
          </a:p>
        </p:txBody>
      </p:sp>
      <p:sp>
        <p:nvSpPr>
          <p:cNvPr id="3" name="Slide Number Placeholder 2">
            <a:extLst>
              <a:ext uri="{FF2B5EF4-FFF2-40B4-BE49-F238E27FC236}">
                <a16:creationId xmlns:a16="http://schemas.microsoft.com/office/drawing/2014/main" id="{73BB1062-D736-4B52-BB77-04CD9347FADE}"/>
              </a:ext>
            </a:extLst>
          </p:cNvPr>
          <p:cNvSpPr>
            <a:spLocks noGrp="1"/>
          </p:cNvSpPr>
          <p:nvPr>
            <p:ph type="sldNum" sz="quarter" idx="10"/>
          </p:nvPr>
        </p:nvSpPr>
        <p:spPr/>
        <p:txBody>
          <a:bodyPr/>
          <a:lstStyle/>
          <a:p>
            <a:pPr>
              <a:defRPr/>
            </a:pPr>
            <a:fld id="{4D6024AB-D850-4FAE-AFC9-F5509490E0BC}" type="slidenum">
              <a:rPr lang="en-GB" smtClean="0"/>
              <a:pPr>
                <a:defRPr/>
              </a:pPr>
              <a:t>18</a:t>
            </a:fld>
            <a:endParaRPr lang="en-GB" dirty="0"/>
          </a:p>
        </p:txBody>
      </p:sp>
      <p:sp>
        <p:nvSpPr>
          <p:cNvPr id="4" name="Footer Placeholder 3">
            <a:extLst>
              <a:ext uri="{FF2B5EF4-FFF2-40B4-BE49-F238E27FC236}">
                <a16:creationId xmlns:a16="http://schemas.microsoft.com/office/drawing/2014/main" id="{F2544F4A-C180-43CC-9782-8272A9EA12D7}"/>
              </a:ext>
            </a:extLst>
          </p:cNvPr>
          <p:cNvSpPr>
            <a:spLocks noGrp="1"/>
          </p:cNvSpPr>
          <p:nvPr>
            <p:ph type="ftr" sz="quarter" idx="11"/>
          </p:nvPr>
        </p:nvSpPr>
        <p:spPr/>
        <p:txBody>
          <a:bodyPr/>
          <a:lstStyle/>
          <a:p>
            <a:pPr>
              <a:defRPr/>
            </a:pPr>
            <a:r>
              <a:rPr lang="en-GB"/>
              <a:t>Glyn Davis &amp; Branko Pecar</a:t>
            </a:r>
            <a:endParaRPr lang="en-GB" b="0"/>
          </a:p>
        </p:txBody>
      </p:sp>
      <p:pic>
        <p:nvPicPr>
          <p:cNvPr id="6" name="Picture 5">
            <a:extLst>
              <a:ext uri="{FF2B5EF4-FFF2-40B4-BE49-F238E27FC236}">
                <a16:creationId xmlns:a16="http://schemas.microsoft.com/office/drawing/2014/main" id="{F8B04A9A-1FDE-474C-8816-EFDB83988216}"/>
              </a:ext>
            </a:extLst>
          </p:cNvPr>
          <p:cNvPicPr/>
          <p:nvPr/>
        </p:nvPicPr>
        <p:blipFill>
          <a:blip r:embed="rId2"/>
          <a:stretch>
            <a:fillRect/>
          </a:stretch>
        </p:blipFill>
        <p:spPr>
          <a:xfrm>
            <a:off x="755576" y="1484784"/>
            <a:ext cx="7745487" cy="4320480"/>
          </a:xfrm>
          <a:prstGeom prst="rect">
            <a:avLst/>
          </a:prstGeom>
        </p:spPr>
      </p:pic>
    </p:spTree>
    <p:extLst>
      <p:ext uri="{BB962C8B-B14F-4D97-AF65-F5344CB8AC3E}">
        <p14:creationId xmlns:p14="http://schemas.microsoft.com/office/powerpoint/2010/main" val="3949923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D931-0A48-44B6-9C8B-A0370CB8ED08}"/>
              </a:ext>
            </a:extLst>
          </p:cNvPr>
          <p:cNvSpPr>
            <a:spLocks noGrp="1"/>
          </p:cNvSpPr>
          <p:nvPr>
            <p:ph type="ctrTitle"/>
          </p:nvPr>
        </p:nvSpPr>
        <p:spPr/>
        <p:txBody>
          <a:bodyPr/>
          <a:lstStyle/>
          <a:p>
            <a:r>
              <a:rPr lang="en-GB" dirty="0"/>
              <a:t>Example 8.5 Excel solution (2/2)</a:t>
            </a:r>
          </a:p>
        </p:txBody>
      </p:sp>
      <p:sp>
        <p:nvSpPr>
          <p:cNvPr id="3" name="Slide Number Placeholder 2">
            <a:extLst>
              <a:ext uri="{FF2B5EF4-FFF2-40B4-BE49-F238E27FC236}">
                <a16:creationId xmlns:a16="http://schemas.microsoft.com/office/drawing/2014/main" id="{D7DA689C-E539-42D0-A557-4FFD31DAE91E}"/>
              </a:ext>
            </a:extLst>
          </p:cNvPr>
          <p:cNvSpPr>
            <a:spLocks noGrp="1"/>
          </p:cNvSpPr>
          <p:nvPr>
            <p:ph type="sldNum" sz="quarter" idx="10"/>
          </p:nvPr>
        </p:nvSpPr>
        <p:spPr/>
        <p:txBody>
          <a:bodyPr/>
          <a:lstStyle/>
          <a:p>
            <a:pPr>
              <a:defRPr/>
            </a:pPr>
            <a:fld id="{4D6024AB-D850-4FAE-AFC9-F5509490E0BC}" type="slidenum">
              <a:rPr lang="en-GB" smtClean="0"/>
              <a:pPr>
                <a:defRPr/>
              </a:pPr>
              <a:t>19</a:t>
            </a:fld>
            <a:endParaRPr lang="en-GB" dirty="0"/>
          </a:p>
        </p:txBody>
      </p:sp>
      <p:sp>
        <p:nvSpPr>
          <p:cNvPr id="4" name="Footer Placeholder 3">
            <a:extLst>
              <a:ext uri="{FF2B5EF4-FFF2-40B4-BE49-F238E27FC236}">
                <a16:creationId xmlns:a16="http://schemas.microsoft.com/office/drawing/2014/main" id="{51BB8D3E-0B93-4FA4-B5D2-DFD2A4F9738D}"/>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8A6BBB72-A926-4D81-B0E5-1F92FEC8617E}"/>
              </a:ext>
            </a:extLst>
          </p:cNvPr>
          <p:cNvPicPr/>
          <p:nvPr/>
        </p:nvPicPr>
        <p:blipFill>
          <a:blip r:embed="rId2"/>
          <a:stretch>
            <a:fillRect/>
          </a:stretch>
        </p:blipFill>
        <p:spPr>
          <a:xfrm>
            <a:off x="611560" y="1207687"/>
            <a:ext cx="5962099" cy="4718650"/>
          </a:xfrm>
          <a:prstGeom prst="rect">
            <a:avLst/>
          </a:prstGeom>
        </p:spPr>
      </p:pic>
      <p:sp>
        <p:nvSpPr>
          <p:cNvPr id="6" name="TextBox 5">
            <a:extLst>
              <a:ext uri="{FF2B5EF4-FFF2-40B4-BE49-F238E27FC236}">
                <a16:creationId xmlns:a16="http://schemas.microsoft.com/office/drawing/2014/main" id="{0F38125B-D985-4004-A2DD-1AEC73A6F1D6}"/>
              </a:ext>
            </a:extLst>
          </p:cNvPr>
          <p:cNvSpPr txBox="1"/>
          <p:nvPr/>
        </p:nvSpPr>
        <p:spPr>
          <a:xfrm>
            <a:off x="6697440" y="3717032"/>
            <a:ext cx="2232248" cy="1754326"/>
          </a:xfrm>
          <a:prstGeom prst="rect">
            <a:avLst/>
          </a:prstGeom>
          <a:solidFill>
            <a:schemeClr val="accent4">
              <a:lumMod val="20000"/>
              <a:lumOff val="80000"/>
            </a:schemeClr>
          </a:solidFill>
        </p:spPr>
        <p:txBody>
          <a:bodyPr wrap="square" rtlCol="0">
            <a:spAutoFit/>
          </a:bodyPr>
          <a:lstStyle/>
          <a:p>
            <a:r>
              <a:rPr lang="en-GB" dirty="0"/>
              <a:t>2-tail exact binomial p-value = 0.804 &gt; 0.05</a:t>
            </a:r>
          </a:p>
          <a:p>
            <a:endParaRPr lang="en-GB" dirty="0"/>
          </a:p>
          <a:p>
            <a:r>
              <a:rPr lang="en-GB" dirty="0"/>
              <a:t>Fail to reject the null hypothesis.</a:t>
            </a:r>
          </a:p>
        </p:txBody>
      </p:sp>
    </p:spTree>
    <p:extLst>
      <p:ext uri="{BB962C8B-B14F-4D97-AF65-F5344CB8AC3E}">
        <p14:creationId xmlns:p14="http://schemas.microsoft.com/office/powerpoint/2010/main" val="103697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500063" y="285750"/>
            <a:ext cx="6929437" cy="714375"/>
          </a:xfrm>
        </p:spPr>
        <p:txBody>
          <a:bodyPr/>
          <a:lstStyle/>
          <a:p>
            <a:r>
              <a:rPr lang="en-GB">
                <a:latin typeface="Arial" charset="0"/>
                <a:cs typeface="Arial" charset="0"/>
              </a:rPr>
              <a:t>Learning Objectives</a:t>
            </a:r>
          </a:p>
        </p:txBody>
      </p:sp>
      <p:sp>
        <p:nvSpPr>
          <p:cNvPr id="3" name="Slide Number Placeholder 2"/>
          <p:cNvSpPr>
            <a:spLocks noGrp="1"/>
          </p:cNvSpPr>
          <p:nvPr>
            <p:ph type="sldNum" sz="quarter" idx="10"/>
          </p:nvPr>
        </p:nvSpPr>
        <p:spPr/>
        <p:txBody>
          <a:bodyPr/>
          <a:lstStyle/>
          <a:p>
            <a:pPr>
              <a:defRPr/>
            </a:pPr>
            <a:fld id="{407407D9-ACFC-4A2E-90C3-3CD40782A7A9}" type="slidenum">
              <a:rPr lang="en-GB" smtClean="0"/>
              <a:pPr>
                <a:defRPr/>
              </a:pPr>
              <a:t>2</a:t>
            </a:fld>
            <a:endParaRPr lang="en-GB" dirty="0"/>
          </a:p>
        </p:txBody>
      </p:sp>
      <p:sp>
        <p:nvSpPr>
          <p:cNvPr id="194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2C77C435-EB9A-4F7F-BD41-7013229BAF10}"/>
              </a:ext>
            </a:extLst>
          </p:cNvPr>
          <p:cNvSpPr/>
          <p:nvPr/>
        </p:nvSpPr>
        <p:spPr>
          <a:xfrm>
            <a:off x="527164" y="1484784"/>
            <a:ext cx="8221299" cy="2031325"/>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On completing this Chapter, you should be able to:</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Apply a range of non-parametric tests to solve a range of problems. These include: sign test, Wilcoxon signed rank t-test for two paired samples, and the Mann-Whitney U-test for two independent samples.</a:t>
            </a:r>
          </a:p>
          <a:p>
            <a:pPr marL="342900" lvl="0" indent="-342900" fontAlgn="auto">
              <a:spcBef>
                <a:spcPts val="0"/>
              </a:spcBef>
              <a:spcAft>
                <a:spcPts val="0"/>
              </a:spcAft>
              <a:buFont typeface="Symbol" panose="05050102010706020507" pitchFamily="18" charset="2"/>
              <a:buChar char=""/>
              <a:tabLst>
                <a:tab pos="457200" algn="l"/>
              </a:tabLst>
            </a:pPr>
            <a:endPar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Solve problems using Microsoft Excel and IBM SPSS Statistics software packages.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2865-4A11-4E44-9410-54309BF17220}"/>
              </a:ext>
            </a:extLst>
          </p:cNvPr>
          <p:cNvSpPr>
            <a:spLocks noGrp="1"/>
          </p:cNvSpPr>
          <p:nvPr>
            <p:ph type="ctrTitle"/>
          </p:nvPr>
        </p:nvSpPr>
        <p:spPr/>
        <p:txBody>
          <a:bodyPr/>
          <a:lstStyle/>
          <a:p>
            <a:r>
              <a:rPr lang="en-GB" dirty="0"/>
              <a:t>Example 8.5 SPSS solution (1/3)</a:t>
            </a:r>
          </a:p>
        </p:txBody>
      </p:sp>
      <p:sp>
        <p:nvSpPr>
          <p:cNvPr id="3" name="Slide Number Placeholder 2">
            <a:extLst>
              <a:ext uri="{FF2B5EF4-FFF2-40B4-BE49-F238E27FC236}">
                <a16:creationId xmlns:a16="http://schemas.microsoft.com/office/drawing/2014/main" id="{B918FBF3-4C72-4942-A11B-4152BEC6F795}"/>
              </a:ext>
            </a:extLst>
          </p:cNvPr>
          <p:cNvSpPr>
            <a:spLocks noGrp="1"/>
          </p:cNvSpPr>
          <p:nvPr>
            <p:ph type="sldNum" sz="quarter" idx="10"/>
          </p:nvPr>
        </p:nvSpPr>
        <p:spPr/>
        <p:txBody>
          <a:bodyPr/>
          <a:lstStyle/>
          <a:p>
            <a:pPr>
              <a:defRPr/>
            </a:pPr>
            <a:fld id="{4D6024AB-D850-4FAE-AFC9-F5509490E0BC}" type="slidenum">
              <a:rPr lang="en-GB" smtClean="0"/>
              <a:pPr>
                <a:defRPr/>
              </a:pPr>
              <a:t>20</a:t>
            </a:fld>
            <a:endParaRPr lang="en-GB" dirty="0"/>
          </a:p>
        </p:txBody>
      </p:sp>
      <p:sp>
        <p:nvSpPr>
          <p:cNvPr id="4" name="Footer Placeholder 3">
            <a:extLst>
              <a:ext uri="{FF2B5EF4-FFF2-40B4-BE49-F238E27FC236}">
                <a16:creationId xmlns:a16="http://schemas.microsoft.com/office/drawing/2014/main" id="{B31208F3-CD40-4FFE-AC9C-E4A360B42D3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883A6F2-C3DC-484C-AE34-947068C12491}"/>
              </a:ext>
            </a:extLst>
          </p:cNvPr>
          <p:cNvSpPr/>
          <p:nvPr/>
        </p:nvSpPr>
        <p:spPr>
          <a:xfrm>
            <a:off x="527493" y="1196752"/>
            <a:ext cx="1207446"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Enter data </a:t>
            </a:r>
            <a:endParaRPr lang="en-GB" dirty="0"/>
          </a:p>
        </p:txBody>
      </p:sp>
      <p:pic>
        <p:nvPicPr>
          <p:cNvPr id="6" name="Picture 5">
            <a:extLst>
              <a:ext uri="{FF2B5EF4-FFF2-40B4-BE49-F238E27FC236}">
                <a16:creationId xmlns:a16="http://schemas.microsoft.com/office/drawing/2014/main" id="{F07A6876-2990-4914-86AE-1A96777AD84B}"/>
              </a:ext>
            </a:extLst>
          </p:cNvPr>
          <p:cNvPicPr/>
          <p:nvPr/>
        </p:nvPicPr>
        <p:blipFill>
          <a:blip r:embed="rId2"/>
          <a:stretch>
            <a:fillRect/>
          </a:stretch>
        </p:blipFill>
        <p:spPr>
          <a:xfrm>
            <a:off x="683568" y="1706490"/>
            <a:ext cx="2664296" cy="4026766"/>
          </a:xfrm>
          <a:prstGeom prst="rect">
            <a:avLst/>
          </a:prstGeom>
        </p:spPr>
      </p:pic>
      <p:sp>
        <p:nvSpPr>
          <p:cNvPr id="7" name="Rectangle 6">
            <a:extLst>
              <a:ext uri="{FF2B5EF4-FFF2-40B4-BE49-F238E27FC236}">
                <a16:creationId xmlns:a16="http://schemas.microsoft.com/office/drawing/2014/main" id="{7AEE4FDF-034E-4AFE-819F-85885D4D1CBC}"/>
              </a:ext>
            </a:extLst>
          </p:cNvPr>
          <p:cNvSpPr/>
          <p:nvPr/>
        </p:nvSpPr>
        <p:spPr>
          <a:xfrm>
            <a:off x="3887640" y="1211283"/>
            <a:ext cx="4860824" cy="646331"/>
          </a:xfrm>
          <a:prstGeom prst="rect">
            <a:avLst/>
          </a:prstGeom>
        </p:spPr>
        <p:txBody>
          <a:bodyPr wrap="square">
            <a:spAutoFit/>
          </a:bodyPr>
          <a:lstStyle/>
          <a:p>
            <a:pPr marL="0" marR="0" hangingPunct="0">
              <a:spcBef>
                <a:spcPts val="0"/>
              </a:spcBef>
              <a:spcAft>
                <a:spcPts val="0"/>
              </a:spcAft>
            </a:pP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a:t>
            </a:r>
            <a:r>
              <a:rPr lang="en-GB" u="sng" dirty="0">
                <a:latin typeface="Calibri" panose="020F0502020204030204" pitchFamily="34" charset="0"/>
                <a:ea typeface="Times New Roman" panose="02020603050405020304" pitchFamily="18" charset="0"/>
                <a:cs typeface="Times New Roman" panose="02020603050405020304" pitchFamily="18" charset="0"/>
              </a:rPr>
              <a:t>N</a:t>
            </a:r>
            <a:r>
              <a:rPr lang="en-GB" dirty="0">
                <a:latin typeface="Calibri" panose="020F0502020204030204" pitchFamily="34" charset="0"/>
                <a:ea typeface="Times New Roman" panose="02020603050405020304" pitchFamily="18" charset="0"/>
                <a:cs typeface="Times New Roman" panose="02020603050405020304" pitchFamily="18" charset="0"/>
              </a:rPr>
              <a:t>onparametric Tests &gt; </a:t>
            </a:r>
            <a:r>
              <a:rPr lang="en-GB" u="sng" dirty="0">
                <a:latin typeface="Calibri" panose="020F0502020204030204" pitchFamily="34" charset="0"/>
                <a:ea typeface="Times New Roman" panose="02020603050405020304" pitchFamily="18" charset="0"/>
                <a:cs typeface="Times New Roman" panose="02020603050405020304" pitchFamily="18" charset="0"/>
              </a:rPr>
              <a:t>L</a:t>
            </a:r>
            <a:r>
              <a:rPr lang="en-GB" dirty="0">
                <a:latin typeface="Calibri" panose="020F0502020204030204" pitchFamily="34" charset="0"/>
                <a:ea typeface="Times New Roman" panose="02020603050405020304" pitchFamily="18" charset="0"/>
                <a:cs typeface="Times New Roman" panose="02020603050405020304" pitchFamily="18" charset="0"/>
              </a:rPr>
              <a:t>egacy Dialogs &gt; 2 Re</a:t>
            </a:r>
            <a:r>
              <a:rPr lang="en-GB" u="sng" dirty="0">
                <a:latin typeface="Calibri" panose="020F0502020204030204" pitchFamily="34" charset="0"/>
                <a:ea typeface="Times New Roman" panose="02020603050405020304" pitchFamily="18" charset="0"/>
                <a:cs typeface="Times New Roman" panose="02020603050405020304" pitchFamily="18" charset="0"/>
              </a:rPr>
              <a:t>l</a:t>
            </a:r>
            <a:r>
              <a:rPr lang="en-GB" dirty="0">
                <a:latin typeface="Calibri" panose="020F0502020204030204" pitchFamily="34" charset="0"/>
                <a:ea typeface="Times New Roman" panose="02020603050405020304" pitchFamily="18" charset="0"/>
                <a:cs typeface="Times New Roman" panose="02020603050405020304" pitchFamily="18" charset="0"/>
              </a:rPr>
              <a:t>ated samples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85C7F69-74FA-4E01-B785-AFD5F4E41108}"/>
              </a:ext>
            </a:extLst>
          </p:cNvPr>
          <p:cNvSpPr/>
          <p:nvPr/>
        </p:nvSpPr>
        <p:spPr>
          <a:xfrm>
            <a:off x="3964777" y="1848721"/>
            <a:ext cx="4374230" cy="369332"/>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Transfer variables A and B into </a:t>
            </a:r>
            <a:r>
              <a:rPr lang="en-GB" u="sng"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est Pairs box</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CA42B5A-CE3D-4AFA-A46A-FCFC1D4EBA6C}"/>
              </a:ext>
            </a:extLst>
          </p:cNvPr>
          <p:cNvPicPr/>
          <p:nvPr/>
        </p:nvPicPr>
        <p:blipFill>
          <a:blip r:embed="rId3"/>
          <a:stretch>
            <a:fillRect/>
          </a:stretch>
        </p:blipFill>
        <p:spPr>
          <a:xfrm>
            <a:off x="3964777" y="2250698"/>
            <a:ext cx="4783687" cy="2906494"/>
          </a:xfrm>
          <a:prstGeom prst="rect">
            <a:avLst/>
          </a:prstGeom>
        </p:spPr>
      </p:pic>
    </p:spTree>
    <p:extLst>
      <p:ext uri="{BB962C8B-B14F-4D97-AF65-F5344CB8AC3E}">
        <p14:creationId xmlns:p14="http://schemas.microsoft.com/office/powerpoint/2010/main" val="3340745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FB84-9C82-434B-9BED-7A648E21E4E0}"/>
              </a:ext>
            </a:extLst>
          </p:cNvPr>
          <p:cNvSpPr>
            <a:spLocks noGrp="1"/>
          </p:cNvSpPr>
          <p:nvPr>
            <p:ph type="ctrTitle"/>
          </p:nvPr>
        </p:nvSpPr>
        <p:spPr/>
        <p:txBody>
          <a:bodyPr/>
          <a:lstStyle/>
          <a:p>
            <a:r>
              <a:rPr lang="en-GB" dirty="0"/>
              <a:t>Example 8.5 SPSS solution (2/3)</a:t>
            </a:r>
          </a:p>
        </p:txBody>
      </p:sp>
      <p:sp>
        <p:nvSpPr>
          <p:cNvPr id="3" name="Slide Number Placeholder 2">
            <a:extLst>
              <a:ext uri="{FF2B5EF4-FFF2-40B4-BE49-F238E27FC236}">
                <a16:creationId xmlns:a16="http://schemas.microsoft.com/office/drawing/2014/main" id="{DDD5DA25-BF9F-4952-9A92-7005E7280BAE}"/>
              </a:ext>
            </a:extLst>
          </p:cNvPr>
          <p:cNvSpPr>
            <a:spLocks noGrp="1"/>
          </p:cNvSpPr>
          <p:nvPr>
            <p:ph type="sldNum" sz="quarter" idx="10"/>
          </p:nvPr>
        </p:nvSpPr>
        <p:spPr/>
        <p:txBody>
          <a:bodyPr/>
          <a:lstStyle/>
          <a:p>
            <a:pPr>
              <a:defRPr/>
            </a:pPr>
            <a:fld id="{4D6024AB-D850-4FAE-AFC9-F5509490E0BC}" type="slidenum">
              <a:rPr lang="en-GB" smtClean="0"/>
              <a:pPr>
                <a:defRPr/>
              </a:pPr>
              <a:t>21</a:t>
            </a:fld>
            <a:endParaRPr lang="en-GB" dirty="0"/>
          </a:p>
        </p:txBody>
      </p:sp>
      <p:sp>
        <p:nvSpPr>
          <p:cNvPr id="4" name="Footer Placeholder 3">
            <a:extLst>
              <a:ext uri="{FF2B5EF4-FFF2-40B4-BE49-F238E27FC236}">
                <a16:creationId xmlns:a16="http://schemas.microsoft.com/office/drawing/2014/main" id="{6C190A6A-819C-43C1-8698-575BDAF923E0}"/>
              </a:ext>
            </a:extLst>
          </p:cNvPr>
          <p:cNvSpPr>
            <a:spLocks noGrp="1"/>
          </p:cNvSpPr>
          <p:nvPr>
            <p:ph type="ftr" sz="quarter" idx="11"/>
          </p:nvPr>
        </p:nvSpPr>
        <p:spPr/>
        <p:txBody>
          <a:bodyPr/>
          <a:lstStyle/>
          <a:p>
            <a:pPr>
              <a:defRPr/>
            </a:pPr>
            <a:r>
              <a:rPr lang="en-GB" dirty="0"/>
              <a:t>Glyn Davis &amp; Branko Pecar</a:t>
            </a:r>
            <a:endParaRPr lang="en-GB" b="0" dirty="0"/>
          </a:p>
        </p:txBody>
      </p:sp>
      <p:sp>
        <p:nvSpPr>
          <p:cNvPr id="5" name="Rectangle 4">
            <a:extLst>
              <a:ext uri="{FF2B5EF4-FFF2-40B4-BE49-F238E27FC236}">
                <a16:creationId xmlns:a16="http://schemas.microsoft.com/office/drawing/2014/main" id="{0FAFE3C6-5AA4-4EE9-9C5C-3B7DB89BABFB}"/>
              </a:ext>
            </a:extLst>
          </p:cNvPr>
          <p:cNvSpPr/>
          <p:nvPr/>
        </p:nvSpPr>
        <p:spPr>
          <a:xfrm>
            <a:off x="611560" y="1268760"/>
            <a:ext cx="3132268"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a:t>
            </a:r>
            <a:r>
              <a:rPr lang="en-GB" u="sng" dirty="0">
                <a:latin typeface="Calibri" panose="020F0502020204030204" pitchFamily="34" charset="0"/>
                <a:ea typeface="Times New Roman" panose="02020603050405020304" pitchFamily="18" charset="0"/>
                <a:cs typeface="Times New Roman" panose="02020603050405020304" pitchFamily="18" charset="0"/>
              </a:rPr>
              <a:t>E</a:t>
            </a:r>
            <a:r>
              <a:rPr lang="en-GB" dirty="0">
                <a:latin typeface="Calibri" panose="020F0502020204030204" pitchFamily="34" charset="0"/>
                <a:ea typeface="Times New Roman" panose="02020603050405020304" pitchFamily="18" charset="0"/>
                <a:cs typeface="Times New Roman" panose="02020603050405020304" pitchFamily="18" charset="0"/>
              </a:rPr>
              <a:t>xact and choose </a:t>
            </a:r>
            <a:r>
              <a:rPr lang="en-GB" u="sng" dirty="0">
                <a:latin typeface="Calibri" panose="020F0502020204030204" pitchFamily="34" charset="0"/>
                <a:ea typeface="Times New Roman" panose="02020603050405020304" pitchFamily="18" charset="0"/>
                <a:cs typeface="Times New Roman" panose="02020603050405020304" pitchFamily="18" charset="0"/>
              </a:rPr>
              <a:t>E</a:t>
            </a:r>
            <a:r>
              <a:rPr lang="en-GB" dirty="0">
                <a:latin typeface="Calibri" panose="020F0502020204030204" pitchFamily="34" charset="0"/>
                <a:ea typeface="Times New Roman" panose="02020603050405020304" pitchFamily="18" charset="0"/>
                <a:cs typeface="Times New Roman" panose="02020603050405020304" pitchFamily="18" charset="0"/>
              </a:rPr>
              <a:t>xact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1B05111-DADA-434F-807E-8C11BE29B2AB}"/>
              </a:ext>
            </a:extLst>
          </p:cNvPr>
          <p:cNvPicPr/>
          <p:nvPr/>
        </p:nvPicPr>
        <p:blipFill>
          <a:blip r:embed="rId2"/>
          <a:stretch>
            <a:fillRect/>
          </a:stretch>
        </p:blipFill>
        <p:spPr>
          <a:xfrm>
            <a:off x="714374" y="1687662"/>
            <a:ext cx="3353570" cy="3037482"/>
          </a:xfrm>
          <a:prstGeom prst="rect">
            <a:avLst/>
          </a:prstGeom>
        </p:spPr>
      </p:pic>
      <p:sp>
        <p:nvSpPr>
          <p:cNvPr id="7" name="Rectangle 6">
            <a:extLst>
              <a:ext uri="{FF2B5EF4-FFF2-40B4-BE49-F238E27FC236}">
                <a16:creationId xmlns:a16="http://schemas.microsoft.com/office/drawing/2014/main" id="{6C2D72C2-7351-406A-8632-E2CD67827F11}"/>
              </a:ext>
            </a:extLst>
          </p:cNvPr>
          <p:cNvSpPr/>
          <p:nvPr/>
        </p:nvSpPr>
        <p:spPr>
          <a:xfrm>
            <a:off x="611560" y="4899350"/>
            <a:ext cx="1522661"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ontinue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2322CBB-BB67-48C4-BD44-2D30767B4BE0}"/>
              </a:ext>
            </a:extLst>
          </p:cNvPr>
          <p:cNvSpPr/>
          <p:nvPr/>
        </p:nvSpPr>
        <p:spPr>
          <a:xfrm>
            <a:off x="4211960" y="1268760"/>
            <a:ext cx="1701684"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a:t>
            </a:r>
            <a:r>
              <a:rPr lang="en-GB" u="sng" dirty="0">
                <a:latin typeface="Calibri" panose="020F0502020204030204" pitchFamily="34" charset="0"/>
                <a:ea typeface="Times New Roman" panose="02020603050405020304" pitchFamily="18" charset="0"/>
                <a:cs typeface="Times New Roman" panose="02020603050405020304" pitchFamily="18" charset="0"/>
              </a:rPr>
              <a:t>O</a:t>
            </a:r>
            <a:r>
              <a:rPr lang="en-GB" dirty="0">
                <a:latin typeface="Calibri" panose="020F0502020204030204" pitchFamily="34" charset="0"/>
                <a:ea typeface="Times New Roman" panose="02020603050405020304" pitchFamily="18" charset="0"/>
                <a:cs typeface="Times New Roman" panose="02020603050405020304" pitchFamily="18" charset="0"/>
              </a:rPr>
              <a:t>ptions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BDA242D-ACBE-4EFA-BE31-ECBAF3043EFA}"/>
              </a:ext>
            </a:extLst>
          </p:cNvPr>
          <p:cNvSpPr/>
          <p:nvPr/>
        </p:nvSpPr>
        <p:spPr>
          <a:xfrm>
            <a:off x="4236598" y="1583578"/>
            <a:ext cx="4572000" cy="646331"/>
          </a:xfrm>
          <a:prstGeom prst="rect">
            <a:avLst/>
          </a:prstGeom>
        </p:spPr>
        <p:txBody>
          <a:bodyPr>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Choose </a:t>
            </a:r>
            <a:r>
              <a:rPr lang="en-GB" u="sng" dirty="0">
                <a:latin typeface="Calibri" panose="020F0502020204030204" pitchFamily="34" charset="0"/>
                <a:ea typeface="Times New Roman" panose="02020603050405020304" pitchFamily="18" charset="0"/>
                <a:cs typeface="Times New Roman" panose="02020603050405020304" pitchFamily="18" charset="0"/>
              </a:rPr>
              <a:t>D</a:t>
            </a:r>
            <a:r>
              <a:rPr lang="en-GB" dirty="0">
                <a:latin typeface="Calibri" panose="020F0502020204030204" pitchFamily="34" charset="0"/>
                <a:ea typeface="Times New Roman" panose="02020603050405020304" pitchFamily="18" charset="0"/>
                <a:cs typeface="Times New Roman" panose="02020603050405020304" pitchFamily="18" charset="0"/>
              </a:rPr>
              <a:t>escriptives and select </a:t>
            </a:r>
            <a:r>
              <a:rPr lang="en-GB" u="sng" dirty="0">
                <a:latin typeface="Calibri" panose="020F0502020204030204" pitchFamily="34" charset="0"/>
                <a:ea typeface="Times New Roman" panose="02020603050405020304" pitchFamily="18" charset="0"/>
                <a:cs typeface="Times New Roman" panose="02020603050405020304" pitchFamily="18" charset="0"/>
              </a:rPr>
              <a:t>D</a:t>
            </a:r>
            <a:r>
              <a:rPr lang="en-GB" dirty="0">
                <a:latin typeface="Calibri" panose="020F0502020204030204" pitchFamily="34" charset="0"/>
                <a:ea typeface="Times New Roman" panose="02020603050405020304" pitchFamily="18" charset="0"/>
                <a:cs typeface="Times New Roman" panose="02020603050405020304" pitchFamily="18" charset="0"/>
              </a:rPr>
              <a:t>escriptives and </a:t>
            </a:r>
            <a:r>
              <a:rPr lang="en-GB" u="sng" dirty="0">
                <a:latin typeface="Calibri" panose="020F0502020204030204" pitchFamily="34" charset="0"/>
                <a:ea typeface="Times New Roman" panose="02020603050405020304" pitchFamily="18" charset="0"/>
                <a:cs typeface="Times New Roman" panose="02020603050405020304" pitchFamily="18" charset="0"/>
              </a:rPr>
              <a:t>Q</a:t>
            </a:r>
            <a:r>
              <a:rPr lang="en-GB" dirty="0">
                <a:latin typeface="Calibri" panose="020F0502020204030204" pitchFamily="34" charset="0"/>
                <a:ea typeface="Times New Roman" panose="02020603050405020304" pitchFamily="18" charset="0"/>
                <a:cs typeface="Times New Roman" panose="02020603050405020304" pitchFamily="18" charset="0"/>
              </a:rPr>
              <a:t>uartiles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296B357-4317-42DF-8EB8-D2EF50DC0E18}"/>
              </a:ext>
            </a:extLst>
          </p:cNvPr>
          <p:cNvPicPr/>
          <p:nvPr/>
        </p:nvPicPr>
        <p:blipFill>
          <a:blip r:embed="rId3"/>
          <a:stretch>
            <a:fillRect/>
          </a:stretch>
        </p:blipFill>
        <p:spPr>
          <a:xfrm>
            <a:off x="4427984" y="2455783"/>
            <a:ext cx="3456384" cy="2264627"/>
          </a:xfrm>
          <a:prstGeom prst="rect">
            <a:avLst/>
          </a:prstGeom>
        </p:spPr>
      </p:pic>
      <p:sp>
        <p:nvSpPr>
          <p:cNvPr id="11" name="Rectangle 10">
            <a:extLst>
              <a:ext uri="{FF2B5EF4-FFF2-40B4-BE49-F238E27FC236}">
                <a16:creationId xmlns:a16="http://schemas.microsoft.com/office/drawing/2014/main" id="{F68625D6-9B05-415E-A12A-D512BACA2075}"/>
              </a:ext>
            </a:extLst>
          </p:cNvPr>
          <p:cNvSpPr/>
          <p:nvPr/>
        </p:nvSpPr>
        <p:spPr>
          <a:xfrm>
            <a:off x="4427984" y="4899350"/>
            <a:ext cx="1643351" cy="923330"/>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ontinue</a:t>
            </a:r>
          </a:p>
          <a:p>
            <a:pPr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769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FB84-9C82-434B-9BED-7A648E21E4E0}"/>
              </a:ext>
            </a:extLst>
          </p:cNvPr>
          <p:cNvSpPr>
            <a:spLocks noGrp="1"/>
          </p:cNvSpPr>
          <p:nvPr>
            <p:ph type="ctrTitle"/>
          </p:nvPr>
        </p:nvSpPr>
        <p:spPr/>
        <p:txBody>
          <a:bodyPr/>
          <a:lstStyle/>
          <a:p>
            <a:r>
              <a:rPr lang="en-GB" dirty="0"/>
              <a:t>Example 8.5 SPSS solution (3/3)</a:t>
            </a:r>
          </a:p>
        </p:txBody>
      </p:sp>
      <p:sp>
        <p:nvSpPr>
          <p:cNvPr id="3" name="Slide Number Placeholder 2">
            <a:extLst>
              <a:ext uri="{FF2B5EF4-FFF2-40B4-BE49-F238E27FC236}">
                <a16:creationId xmlns:a16="http://schemas.microsoft.com/office/drawing/2014/main" id="{DDD5DA25-BF9F-4952-9A92-7005E7280BAE}"/>
              </a:ext>
            </a:extLst>
          </p:cNvPr>
          <p:cNvSpPr>
            <a:spLocks noGrp="1"/>
          </p:cNvSpPr>
          <p:nvPr>
            <p:ph type="sldNum" sz="quarter" idx="10"/>
          </p:nvPr>
        </p:nvSpPr>
        <p:spPr/>
        <p:txBody>
          <a:bodyPr/>
          <a:lstStyle/>
          <a:p>
            <a:pPr>
              <a:defRPr/>
            </a:pPr>
            <a:fld id="{4D6024AB-D850-4FAE-AFC9-F5509490E0BC}" type="slidenum">
              <a:rPr lang="en-GB" smtClean="0"/>
              <a:pPr>
                <a:defRPr/>
              </a:pPr>
              <a:t>22</a:t>
            </a:fld>
            <a:endParaRPr lang="en-GB" dirty="0"/>
          </a:p>
        </p:txBody>
      </p:sp>
      <p:sp>
        <p:nvSpPr>
          <p:cNvPr id="4" name="Footer Placeholder 3">
            <a:extLst>
              <a:ext uri="{FF2B5EF4-FFF2-40B4-BE49-F238E27FC236}">
                <a16:creationId xmlns:a16="http://schemas.microsoft.com/office/drawing/2014/main" id="{6C190A6A-819C-43C1-8698-575BDAF923E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0E11809-24FF-43A5-8ECB-F944E4E8546C}"/>
              </a:ext>
            </a:extLst>
          </p:cNvPr>
          <p:cNvSpPr/>
          <p:nvPr/>
        </p:nvSpPr>
        <p:spPr>
          <a:xfrm>
            <a:off x="500034" y="1196752"/>
            <a:ext cx="1314784"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output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093EA84-ED93-40FF-AF5A-3A6F15EE8206}"/>
              </a:ext>
            </a:extLst>
          </p:cNvPr>
          <p:cNvPicPr/>
          <p:nvPr/>
        </p:nvPicPr>
        <p:blipFill>
          <a:blip r:embed="rId2"/>
          <a:stretch>
            <a:fillRect/>
          </a:stretch>
        </p:blipFill>
        <p:spPr>
          <a:xfrm>
            <a:off x="516010" y="1629633"/>
            <a:ext cx="3600400" cy="1296144"/>
          </a:xfrm>
          <a:prstGeom prst="rect">
            <a:avLst/>
          </a:prstGeom>
        </p:spPr>
      </p:pic>
      <p:pic>
        <p:nvPicPr>
          <p:cNvPr id="7" name="Picture 6">
            <a:extLst>
              <a:ext uri="{FF2B5EF4-FFF2-40B4-BE49-F238E27FC236}">
                <a16:creationId xmlns:a16="http://schemas.microsoft.com/office/drawing/2014/main" id="{593FB0C4-F57E-4067-8224-997DDC43D135}"/>
              </a:ext>
            </a:extLst>
          </p:cNvPr>
          <p:cNvPicPr/>
          <p:nvPr/>
        </p:nvPicPr>
        <p:blipFill>
          <a:blip r:embed="rId3"/>
          <a:stretch>
            <a:fillRect/>
          </a:stretch>
        </p:blipFill>
        <p:spPr>
          <a:xfrm>
            <a:off x="4882764" y="1408159"/>
            <a:ext cx="2677060" cy="2021554"/>
          </a:xfrm>
          <a:prstGeom prst="rect">
            <a:avLst/>
          </a:prstGeom>
        </p:spPr>
      </p:pic>
      <p:pic>
        <p:nvPicPr>
          <p:cNvPr id="8" name="Picture 7">
            <a:extLst>
              <a:ext uri="{FF2B5EF4-FFF2-40B4-BE49-F238E27FC236}">
                <a16:creationId xmlns:a16="http://schemas.microsoft.com/office/drawing/2014/main" id="{5E6F7073-0C16-465E-B375-9734F7370716}"/>
              </a:ext>
            </a:extLst>
          </p:cNvPr>
          <p:cNvPicPr/>
          <p:nvPr/>
        </p:nvPicPr>
        <p:blipFill>
          <a:blip r:embed="rId4"/>
          <a:stretch>
            <a:fillRect/>
          </a:stretch>
        </p:blipFill>
        <p:spPr>
          <a:xfrm>
            <a:off x="519450" y="3192011"/>
            <a:ext cx="3203848" cy="2469237"/>
          </a:xfrm>
          <a:prstGeom prst="rect">
            <a:avLst/>
          </a:prstGeom>
        </p:spPr>
      </p:pic>
      <p:sp>
        <p:nvSpPr>
          <p:cNvPr id="9" name="TextBox 8">
            <a:extLst>
              <a:ext uri="{FF2B5EF4-FFF2-40B4-BE49-F238E27FC236}">
                <a16:creationId xmlns:a16="http://schemas.microsoft.com/office/drawing/2014/main" id="{89F19DE9-1D7B-4480-94D1-60792A5D110B}"/>
              </a:ext>
            </a:extLst>
          </p:cNvPr>
          <p:cNvSpPr txBox="1"/>
          <p:nvPr/>
        </p:nvSpPr>
        <p:spPr>
          <a:xfrm>
            <a:off x="4572000" y="3543399"/>
            <a:ext cx="3744416" cy="1200329"/>
          </a:xfrm>
          <a:prstGeom prst="rect">
            <a:avLst/>
          </a:prstGeom>
          <a:solidFill>
            <a:schemeClr val="accent4">
              <a:lumMod val="20000"/>
              <a:lumOff val="80000"/>
            </a:schemeClr>
          </a:solidFill>
        </p:spPr>
        <p:txBody>
          <a:bodyPr wrap="square" rtlCol="0">
            <a:spAutoFit/>
          </a:bodyPr>
          <a:lstStyle/>
          <a:p>
            <a:r>
              <a:rPr lang="en-GB" dirty="0"/>
              <a:t>2 tailed exact binomial p-value = 0.804 &gt; 0.05</a:t>
            </a:r>
          </a:p>
          <a:p>
            <a:endParaRPr lang="en-GB" dirty="0"/>
          </a:p>
          <a:p>
            <a:r>
              <a:rPr lang="en-GB" dirty="0"/>
              <a:t>Fail to reject the null hypothesis.</a:t>
            </a:r>
          </a:p>
        </p:txBody>
      </p:sp>
      <p:sp>
        <p:nvSpPr>
          <p:cNvPr id="10" name="Rectangle 9">
            <a:extLst>
              <a:ext uri="{FF2B5EF4-FFF2-40B4-BE49-F238E27FC236}">
                <a16:creationId xmlns:a16="http://schemas.microsoft.com/office/drawing/2014/main" id="{C304F8E1-4C2F-4DE2-B579-98AABC44A709}"/>
              </a:ext>
            </a:extLst>
          </p:cNvPr>
          <p:cNvSpPr/>
          <p:nvPr/>
        </p:nvSpPr>
        <p:spPr>
          <a:xfrm>
            <a:off x="4143375" y="4857414"/>
            <a:ext cx="4572000" cy="923330"/>
          </a:xfrm>
          <a:prstGeom prst="rect">
            <a:avLst/>
          </a:prstGeom>
          <a:solidFill>
            <a:srgbClr val="FFFF00"/>
          </a:solidFill>
        </p:spPr>
        <p:txBody>
          <a:bodyPr>
            <a:spAutoFit/>
          </a:bodyPr>
          <a:lstStyle/>
          <a:p>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Conclude, we fail to reject the null hypothesis and say we have no significant difference between the sales representatives.</a:t>
            </a:r>
            <a:endParaRPr lang="en-GB" dirty="0">
              <a:solidFill>
                <a:srgbClr val="FF0000"/>
              </a:solidFill>
            </a:endParaRPr>
          </a:p>
        </p:txBody>
      </p:sp>
    </p:spTree>
    <p:extLst>
      <p:ext uri="{BB962C8B-B14F-4D97-AF65-F5344CB8AC3E}">
        <p14:creationId xmlns:p14="http://schemas.microsoft.com/office/powerpoint/2010/main" val="3148197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500062" y="214313"/>
            <a:ext cx="8176393" cy="857250"/>
          </a:xfrm>
          <a:solidFill>
            <a:schemeClr val="accent2">
              <a:lumMod val="20000"/>
              <a:lumOff val="80000"/>
            </a:schemeClr>
          </a:solidFill>
        </p:spPr>
        <p:txBody>
          <a:bodyPr/>
          <a:lstStyle/>
          <a:p>
            <a:r>
              <a:rPr lang="en-GB" sz="2400" dirty="0">
                <a:latin typeface="Arial" charset="0"/>
                <a:cs typeface="Arial" charset="0"/>
              </a:rPr>
              <a:t>Wilcoxon Signed Rank Sum (or matched pairs) Test</a:t>
            </a:r>
          </a:p>
        </p:txBody>
      </p:sp>
      <p:sp>
        <p:nvSpPr>
          <p:cNvPr id="3" name="Slide Number Placeholder 2"/>
          <p:cNvSpPr>
            <a:spLocks noGrp="1"/>
          </p:cNvSpPr>
          <p:nvPr>
            <p:ph type="sldNum" sz="quarter" idx="10"/>
          </p:nvPr>
        </p:nvSpPr>
        <p:spPr/>
        <p:txBody>
          <a:bodyPr/>
          <a:lstStyle/>
          <a:p>
            <a:pPr>
              <a:defRPr/>
            </a:pPr>
            <a:fld id="{F2AF977D-2D44-48FE-928F-3921AB8C5508}" type="slidenum">
              <a:rPr lang="en-GB" smtClean="0"/>
              <a:pPr>
                <a:defRPr/>
              </a:pPr>
              <a:t>23</a:t>
            </a:fld>
            <a:endParaRPr lang="en-GB" dirty="0"/>
          </a:p>
        </p:txBody>
      </p:sp>
      <p:sp>
        <p:nvSpPr>
          <p:cNvPr id="41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73FE9E6A-014E-4219-B4CB-94DF0D974D7B}"/>
              </a:ext>
            </a:extLst>
          </p:cNvPr>
          <p:cNvSpPr/>
          <p:nvPr/>
        </p:nvSpPr>
        <p:spPr>
          <a:xfrm>
            <a:off x="453582" y="1199034"/>
            <a:ext cx="8176393"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Wilcoxon signed-rank test is the non-parametric equivalent of paired two-sample t-test. It is used in those situations in which the observations ae paired and you have not met the assumption of normality.</a:t>
            </a:r>
            <a:endParaRPr lang="en-GB" dirty="0"/>
          </a:p>
        </p:txBody>
      </p:sp>
      <p:sp>
        <p:nvSpPr>
          <p:cNvPr id="4" name="Rectangle 3">
            <a:extLst>
              <a:ext uri="{FF2B5EF4-FFF2-40B4-BE49-F238E27FC236}">
                <a16:creationId xmlns:a16="http://schemas.microsoft.com/office/drawing/2014/main" id="{CCCAF928-95F7-4C20-9CBC-837BB72BD3AB}"/>
              </a:ext>
            </a:extLst>
          </p:cNvPr>
          <p:cNvSpPr/>
          <p:nvPr/>
        </p:nvSpPr>
        <p:spPr>
          <a:xfrm>
            <a:off x="546389" y="2150517"/>
            <a:ext cx="8358508" cy="1354217"/>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Wilcoxon signed rank sum test assumptions are:</a:t>
            </a:r>
          </a:p>
          <a:p>
            <a:pPr marL="342900" marR="0" lvl="0" indent="-342900"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Each pair is chosen randomly and independently.</a:t>
            </a:r>
          </a:p>
          <a:p>
            <a:pPr marL="342900" marR="0" lvl="0" indent="-342900"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Data are paired and come from the same population.</a:t>
            </a:r>
          </a:p>
          <a:p>
            <a:pPr marL="342900" marR="0" lvl="0" indent="-342900"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The data values are interval data so a ranking can be applied, and differences can be taken.</a:t>
            </a:r>
          </a:p>
          <a:p>
            <a:pPr marL="342900" marR="0" lvl="0" indent="-342900"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The distribution of the paired differences is a symmetric distribution.</a:t>
            </a:r>
          </a:p>
        </p:txBody>
      </p:sp>
      <p:sp>
        <p:nvSpPr>
          <p:cNvPr id="5" name="Rectangle 4">
            <a:extLst>
              <a:ext uri="{FF2B5EF4-FFF2-40B4-BE49-F238E27FC236}">
                <a16:creationId xmlns:a16="http://schemas.microsoft.com/office/drawing/2014/main" id="{0C8614CC-7637-4E92-AAFC-A7F274CEB6A1}"/>
              </a:ext>
            </a:extLst>
          </p:cNvPr>
          <p:cNvSpPr/>
          <p:nvPr/>
        </p:nvSpPr>
        <p:spPr>
          <a:xfrm>
            <a:off x="456989" y="3543942"/>
            <a:ext cx="8358508" cy="64633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If the fourth assumption is violated, then you should consider using the Sign Test, which doesn’t require symmetry.</a:t>
            </a:r>
            <a:endParaRPr lang="en-GB" dirty="0"/>
          </a:p>
        </p:txBody>
      </p:sp>
      <p:sp>
        <p:nvSpPr>
          <p:cNvPr id="6" name="Rectangle 5">
            <a:extLst>
              <a:ext uri="{FF2B5EF4-FFF2-40B4-BE49-F238E27FC236}">
                <a16:creationId xmlns:a16="http://schemas.microsoft.com/office/drawing/2014/main" id="{7BE0B13B-FA3D-4826-982A-FB79415534CA}"/>
              </a:ext>
            </a:extLst>
          </p:cNvPr>
          <p:cNvSpPr/>
          <p:nvPr/>
        </p:nvSpPr>
        <p:spPr>
          <a:xfrm>
            <a:off x="546389" y="4282723"/>
            <a:ext cx="8358508" cy="1477328"/>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As for the sign test, the </a:t>
            </a:r>
            <a:r>
              <a:rPr lang="en-GB" b="1" dirty="0">
                <a:latin typeface="Calibri" panose="020F0502020204030204" pitchFamily="34" charset="0"/>
                <a:ea typeface="Times New Roman" panose="02020603050405020304" pitchFamily="18" charset="0"/>
                <a:cs typeface="Times New Roman" panose="02020603050405020304" pitchFamily="18" charset="0"/>
              </a:rPr>
              <a:t>Wilcoxon signed rank test</a:t>
            </a:r>
            <a:r>
              <a:rPr lang="en-GB" dirty="0">
                <a:latin typeface="Calibri" panose="020F0502020204030204" pitchFamily="34" charset="0"/>
                <a:ea typeface="Times New Roman" panose="02020603050405020304" pitchFamily="18" charset="0"/>
                <a:cs typeface="Times New Roman" panose="02020603050405020304" pitchFamily="18" charset="0"/>
              </a:rPr>
              <a:t> is used to test the null hypothesis that the median of a distribution is equal to some value. The method considers the differences between ‘n’ matched pairs as one sample. If the two population distributions are identical, then we can show that the sample statistic has a symmetric null distribution</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B03F-F574-4C82-9640-E4C99EE4C14F}"/>
              </a:ext>
            </a:extLst>
          </p:cNvPr>
          <p:cNvSpPr>
            <a:spLocks noGrp="1"/>
          </p:cNvSpPr>
          <p:nvPr>
            <p:ph type="ctrTitle"/>
          </p:nvPr>
        </p:nvSpPr>
        <p:spPr/>
        <p:txBody>
          <a:bodyPr/>
          <a:lstStyle/>
          <a:p>
            <a:r>
              <a:rPr lang="en-GB" dirty="0"/>
              <a:t>Solution process</a:t>
            </a:r>
          </a:p>
        </p:txBody>
      </p:sp>
      <p:sp>
        <p:nvSpPr>
          <p:cNvPr id="3" name="Slide Number Placeholder 2">
            <a:extLst>
              <a:ext uri="{FF2B5EF4-FFF2-40B4-BE49-F238E27FC236}">
                <a16:creationId xmlns:a16="http://schemas.microsoft.com/office/drawing/2014/main" id="{1D3A660B-F2EB-44C4-9EC5-1A5636EBB449}"/>
              </a:ext>
            </a:extLst>
          </p:cNvPr>
          <p:cNvSpPr>
            <a:spLocks noGrp="1"/>
          </p:cNvSpPr>
          <p:nvPr>
            <p:ph type="sldNum" sz="quarter" idx="10"/>
          </p:nvPr>
        </p:nvSpPr>
        <p:spPr/>
        <p:txBody>
          <a:bodyPr/>
          <a:lstStyle/>
          <a:p>
            <a:pPr>
              <a:defRPr/>
            </a:pPr>
            <a:fld id="{4D6024AB-D850-4FAE-AFC9-F5509490E0BC}" type="slidenum">
              <a:rPr lang="en-GB" smtClean="0"/>
              <a:pPr>
                <a:defRPr/>
              </a:pPr>
              <a:t>24</a:t>
            </a:fld>
            <a:endParaRPr lang="en-GB" dirty="0"/>
          </a:p>
        </p:txBody>
      </p:sp>
      <p:sp>
        <p:nvSpPr>
          <p:cNvPr id="4" name="Footer Placeholder 3">
            <a:extLst>
              <a:ext uri="{FF2B5EF4-FFF2-40B4-BE49-F238E27FC236}">
                <a16:creationId xmlns:a16="http://schemas.microsoft.com/office/drawing/2014/main" id="{CB687FC4-BC41-49B5-B0DF-A8FE1D42870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84D9752-BA13-4C71-8CB2-919B4D1B574F}"/>
              </a:ext>
            </a:extLst>
          </p:cNvPr>
          <p:cNvSpPr/>
          <p:nvPr/>
        </p:nvSpPr>
        <p:spPr>
          <a:xfrm>
            <a:off x="500034" y="1412776"/>
            <a:ext cx="8248430" cy="3539430"/>
          </a:xfrm>
          <a:prstGeom prst="rect">
            <a:avLst/>
          </a:prstGeom>
        </p:spPr>
        <p:txBody>
          <a:bodyPr wrap="square">
            <a:spAutoFit/>
          </a:bodyPr>
          <a:lstStyle/>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State hypothesis H</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sz="1600" dirty="0">
                <a:latin typeface="Calibri" panose="020F0502020204030204" pitchFamily="34" charset="0"/>
                <a:ea typeface="Times New Roman" panose="02020603050405020304" pitchFamily="18" charset="0"/>
                <a:cs typeface="Times New Roman" panose="02020603050405020304" pitchFamily="18" charset="0"/>
              </a:rPr>
              <a:t> and H</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sz="1600" dirty="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Calculate the differences between pairs (d = X – Y – D</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sz="1600" dirty="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If the difference between pairs d = 0 then remove this data pair from the analysis.</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Record the sign of the difference in one column, the absolute value of the difference in the other column.</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Rank the absolute differences from the smallest to the largest.</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Reattach the signs of the differences to the respective ranks to obtain signed ranks, then average to obtain the mean rank.</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Calculate number of paired values and adjust for shared ranks, n’ = n – n</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s</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Calculate the sum of the ranks, T</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and T</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State T</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cal</a:t>
            </a:r>
            <a:r>
              <a:rPr lang="en-GB" sz="1600" dirty="0">
                <a:latin typeface="Calibri" panose="020F0502020204030204" pitchFamily="34" charset="0"/>
                <a:ea typeface="Times New Roman" panose="02020603050405020304" pitchFamily="18" charset="0"/>
                <a:cs typeface="Times New Roman" panose="02020603050405020304" pitchFamily="18" charset="0"/>
              </a:rPr>
              <a:t> = minimum value of T</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and T</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Use statistical tables for the Wilcoxon signed rank test to find the probability of observing a value of T or lower. This is your p-value if the test is one-sided. If your alternative hypothesis is two sided, then double this probability to give the p-value.</a:t>
            </a:r>
          </a:p>
        </p:txBody>
      </p:sp>
      <p:sp>
        <p:nvSpPr>
          <p:cNvPr id="6" name="Rectangle 5">
            <a:extLst>
              <a:ext uri="{FF2B5EF4-FFF2-40B4-BE49-F238E27FC236}">
                <a16:creationId xmlns:a16="http://schemas.microsoft.com/office/drawing/2014/main" id="{0C0DB17B-39DD-4CDE-8F61-16DBC6282AF7}"/>
              </a:ext>
            </a:extLst>
          </p:cNvPr>
          <p:cNvSpPr/>
          <p:nvPr/>
        </p:nvSpPr>
        <p:spPr>
          <a:xfrm>
            <a:off x="500034" y="5184533"/>
            <a:ext cx="8248430" cy="646331"/>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For large samples (n &gt; 20), the T statistic is approximately normally distributed under the null hypothesis that the population differences are centered at zero.</a:t>
            </a:r>
            <a:endParaRPr lang="en-GB" dirty="0"/>
          </a:p>
        </p:txBody>
      </p:sp>
    </p:spTree>
    <p:extLst>
      <p:ext uri="{BB962C8B-B14F-4D97-AF65-F5344CB8AC3E}">
        <p14:creationId xmlns:p14="http://schemas.microsoft.com/office/powerpoint/2010/main" val="223033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500063" y="285750"/>
            <a:ext cx="6929437" cy="714375"/>
          </a:xfrm>
        </p:spPr>
        <p:txBody>
          <a:bodyPr/>
          <a:lstStyle/>
          <a:p>
            <a:r>
              <a:rPr lang="en-GB" dirty="0">
                <a:latin typeface="Arial" charset="0"/>
                <a:cs typeface="Arial" charset="0"/>
              </a:rPr>
              <a:t>Example 8.6 (1/7)</a:t>
            </a:r>
          </a:p>
        </p:txBody>
      </p:sp>
      <p:sp>
        <p:nvSpPr>
          <p:cNvPr id="3" name="Slide Number Placeholder 2"/>
          <p:cNvSpPr>
            <a:spLocks noGrp="1"/>
          </p:cNvSpPr>
          <p:nvPr>
            <p:ph type="sldNum" sz="quarter" idx="10"/>
          </p:nvPr>
        </p:nvSpPr>
        <p:spPr/>
        <p:txBody>
          <a:bodyPr/>
          <a:lstStyle/>
          <a:p>
            <a:pPr>
              <a:defRPr/>
            </a:pPr>
            <a:fld id="{6A5E07ED-04B5-4893-94A8-2219F00F1670}" type="slidenum">
              <a:rPr lang="en-GB" smtClean="0"/>
              <a:pPr>
                <a:defRPr/>
              </a:pPr>
              <a:t>25</a:t>
            </a:fld>
            <a:endParaRPr lang="en-GB" dirty="0"/>
          </a:p>
        </p:txBody>
      </p:sp>
      <p:sp>
        <p:nvSpPr>
          <p:cNvPr id="440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1F01B9BA-A2F0-4E16-80C9-3F5C1A28DEDF}"/>
              </a:ext>
            </a:extLst>
          </p:cNvPr>
          <p:cNvSpPr/>
          <p:nvPr/>
        </p:nvSpPr>
        <p:spPr>
          <a:xfrm>
            <a:off x="500062" y="1227832"/>
            <a:ext cx="8248401" cy="1477328"/>
          </a:xfrm>
          <a:prstGeom prst="rect">
            <a:avLst/>
          </a:prstGeom>
        </p:spPr>
        <p:txBody>
          <a:bodyPr wrap="square">
            <a:spAutoFit/>
          </a:bodyPr>
          <a:lstStyle/>
          <a:p>
            <a:r>
              <a:rPr lang="en-GB" sz="1800" dirty="0">
                <a:effectLst/>
                <a:latin typeface="Cambria" panose="02040503050406030204" pitchFamily="18" charset="0"/>
                <a:ea typeface="Times New Roman" panose="02020603050405020304" pitchFamily="18" charset="0"/>
                <a:cs typeface="Times New Roman" panose="02020603050405020304" pitchFamily="18" charset="0"/>
              </a:rPr>
              <a:t>A study is made to determine whether there is a difference between husbands and wives’ attitudes towards online marketing advertisements. A questionnaire measuring this was given to 24 couples with the results summarized in table above (ordinal range 0 (hate) to 20 (love). Is there a significant difference with the couple's attitude to the online advertisements at a 5% level of significance?</a:t>
            </a:r>
          </a:p>
        </p:txBody>
      </p:sp>
      <p:pic>
        <p:nvPicPr>
          <p:cNvPr id="5" name="Picture 4">
            <a:extLst>
              <a:ext uri="{FF2B5EF4-FFF2-40B4-BE49-F238E27FC236}">
                <a16:creationId xmlns:a16="http://schemas.microsoft.com/office/drawing/2014/main" id="{2DD84775-454F-47FA-8B32-0545CC4F4CAC}"/>
              </a:ext>
            </a:extLst>
          </p:cNvPr>
          <p:cNvPicPr>
            <a:picLocks noChangeAspect="1"/>
          </p:cNvPicPr>
          <p:nvPr/>
        </p:nvPicPr>
        <p:blipFill>
          <a:blip r:embed="rId2"/>
          <a:stretch>
            <a:fillRect/>
          </a:stretch>
        </p:blipFill>
        <p:spPr>
          <a:xfrm>
            <a:off x="3275857" y="2705160"/>
            <a:ext cx="1778928" cy="338097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AE4-2C6D-44A4-B8AF-4A4611985021}"/>
              </a:ext>
            </a:extLst>
          </p:cNvPr>
          <p:cNvSpPr>
            <a:spLocks noGrp="1"/>
          </p:cNvSpPr>
          <p:nvPr>
            <p:ph type="ctrTitle"/>
          </p:nvPr>
        </p:nvSpPr>
        <p:spPr/>
        <p:txBody>
          <a:bodyPr/>
          <a:lstStyle/>
          <a:p>
            <a:r>
              <a:rPr lang="en-GB" dirty="0"/>
              <a:t>Example 8.6 (2/7)</a:t>
            </a:r>
          </a:p>
        </p:txBody>
      </p:sp>
      <p:sp>
        <p:nvSpPr>
          <p:cNvPr id="3" name="Slide Number Placeholder 2">
            <a:extLst>
              <a:ext uri="{FF2B5EF4-FFF2-40B4-BE49-F238E27FC236}">
                <a16:creationId xmlns:a16="http://schemas.microsoft.com/office/drawing/2014/main" id="{33D44231-E991-414F-9917-8815FCF88F90}"/>
              </a:ext>
            </a:extLst>
          </p:cNvPr>
          <p:cNvSpPr>
            <a:spLocks noGrp="1"/>
          </p:cNvSpPr>
          <p:nvPr>
            <p:ph type="sldNum" sz="quarter" idx="10"/>
          </p:nvPr>
        </p:nvSpPr>
        <p:spPr/>
        <p:txBody>
          <a:bodyPr/>
          <a:lstStyle/>
          <a:p>
            <a:pPr>
              <a:defRPr/>
            </a:pPr>
            <a:fld id="{4D6024AB-D850-4FAE-AFC9-F5509490E0BC}" type="slidenum">
              <a:rPr lang="en-GB" smtClean="0"/>
              <a:pPr>
                <a:defRPr/>
              </a:pPr>
              <a:t>26</a:t>
            </a:fld>
            <a:endParaRPr lang="en-GB" dirty="0"/>
          </a:p>
        </p:txBody>
      </p:sp>
      <p:sp>
        <p:nvSpPr>
          <p:cNvPr id="4" name="Footer Placeholder 3">
            <a:extLst>
              <a:ext uri="{FF2B5EF4-FFF2-40B4-BE49-F238E27FC236}">
                <a16:creationId xmlns:a16="http://schemas.microsoft.com/office/drawing/2014/main" id="{DEEDD4FF-7004-4314-BF7B-A3E47048322D}"/>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00CA421-5C78-41BB-8838-0A61EE25C064}"/>
              </a:ext>
            </a:extLst>
          </p:cNvPr>
          <p:cNvSpPr/>
          <p:nvPr/>
        </p:nvSpPr>
        <p:spPr>
          <a:xfrm>
            <a:off x="506610" y="1268760"/>
            <a:ext cx="2533322" cy="369332"/>
          </a:xfrm>
          <a:prstGeom prst="rect">
            <a:avLst/>
          </a:prstGeom>
          <a:solidFill>
            <a:schemeClr val="tx2">
              <a:lumMod val="20000"/>
              <a:lumOff val="80000"/>
            </a:schemeClr>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1 - State hypothesis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9084C2B-983E-4589-B142-69B48201CF0C}"/>
              </a:ext>
            </a:extLst>
          </p:cNvPr>
          <p:cNvSpPr/>
          <p:nvPr/>
        </p:nvSpPr>
        <p:spPr>
          <a:xfrm>
            <a:off x="506610" y="1739828"/>
            <a:ext cx="8241854"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Under the null hypothesis, we would expect the distribution of the differences to be approximately symmetric around zero and the distribution of positives and negatives to be distributed at random among the ranks.</a:t>
            </a:r>
            <a:endParaRPr lang="en-GB" dirty="0"/>
          </a:p>
        </p:txBody>
      </p:sp>
      <p:pic>
        <p:nvPicPr>
          <p:cNvPr id="8" name="Picture 7">
            <a:extLst>
              <a:ext uri="{FF2B5EF4-FFF2-40B4-BE49-F238E27FC236}">
                <a16:creationId xmlns:a16="http://schemas.microsoft.com/office/drawing/2014/main" id="{822DF8D1-519F-47C6-8F74-240BCBC1DC0C}"/>
              </a:ext>
            </a:extLst>
          </p:cNvPr>
          <p:cNvPicPr>
            <a:picLocks noChangeAspect="1"/>
          </p:cNvPicPr>
          <p:nvPr/>
        </p:nvPicPr>
        <p:blipFill>
          <a:blip r:embed="rId2"/>
          <a:stretch>
            <a:fillRect/>
          </a:stretch>
        </p:blipFill>
        <p:spPr>
          <a:xfrm>
            <a:off x="1198163" y="2827574"/>
            <a:ext cx="7223474" cy="2473633"/>
          </a:xfrm>
          <a:prstGeom prst="rect">
            <a:avLst/>
          </a:prstGeom>
        </p:spPr>
      </p:pic>
    </p:spTree>
    <p:extLst>
      <p:ext uri="{BB962C8B-B14F-4D97-AF65-F5344CB8AC3E}">
        <p14:creationId xmlns:p14="http://schemas.microsoft.com/office/powerpoint/2010/main" val="1821156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AE4-2C6D-44A4-B8AF-4A4611985021}"/>
              </a:ext>
            </a:extLst>
          </p:cNvPr>
          <p:cNvSpPr>
            <a:spLocks noGrp="1"/>
          </p:cNvSpPr>
          <p:nvPr>
            <p:ph type="ctrTitle"/>
          </p:nvPr>
        </p:nvSpPr>
        <p:spPr/>
        <p:txBody>
          <a:bodyPr/>
          <a:lstStyle/>
          <a:p>
            <a:r>
              <a:rPr lang="en-GB" dirty="0"/>
              <a:t>Example 8.6 (3/7)</a:t>
            </a:r>
          </a:p>
        </p:txBody>
      </p:sp>
      <p:sp>
        <p:nvSpPr>
          <p:cNvPr id="3" name="Slide Number Placeholder 2">
            <a:extLst>
              <a:ext uri="{FF2B5EF4-FFF2-40B4-BE49-F238E27FC236}">
                <a16:creationId xmlns:a16="http://schemas.microsoft.com/office/drawing/2014/main" id="{33D44231-E991-414F-9917-8815FCF88F90}"/>
              </a:ext>
            </a:extLst>
          </p:cNvPr>
          <p:cNvSpPr>
            <a:spLocks noGrp="1"/>
          </p:cNvSpPr>
          <p:nvPr>
            <p:ph type="sldNum" sz="quarter" idx="10"/>
          </p:nvPr>
        </p:nvSpPr>
        <p:spPr/>
        <p:txBody>
          <a:bodyPr/>
          <a:lstStyle/>
          <a:p>
            <a:pPr>
              <a:defRPr/>
            </a:pPr>
            <a:fld id="{4D6024AB-D850-4FAE-AFC9-F5509490E0BC}" type="slidenum">
              <a:rPr lang="en-GB" smtClean="0"/>
              <a:pPr>
                <a:defRPr/>
              </a:pPr>
              <a:t>27</a:t>
            </a:fld>
            <a:endParaRPr lang="en-GB" dirty="0"/>
          </a:p>
        </p:txBody>
      </p:sp>
      <p:sp>
        <p:nvSpPr>
          <p:cNvPr id="4" name="Footer Placeholder 3">
            <a:extLst>
              <a:ext uri="{FF2B5EF4-FFF2-40B4-BE49-F238E27FC236}">
                <a16:creationId xmlns:a16="http://schemas.microsoft.com/office/drawing/2014/main" id="{DEEDD4FF-7004-4314-BF7B-A3E47048322D}"/>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C3E9F7B-7DD4-4F7F-B248-E99A48A8702D}"/>
              </a:ext>
            </a:extLst>
          </p:cNvPr>
          <p:cNvSpPr/>
          <p:nvPr/>
        </p:nvSpPr>
        <p:spPr>
          <a:xfrm>
            <a:off x="511838" y="1268760"/>
            <a:ext cx="1942968" cy="369332"/>
          </a:xfrm>
          <a:prstGeom prst="rect">
            <a:avLst/>
          </a:prstGeom>
          <a:solidFill>
            <a:schemeClr val="accent2">
              <a:lumMod val="20000"/>
              <a:lumOff val="80000"/>
            </a:schemeClr>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2 - Select test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A47BD97-A2D0-44E2-8DCA-A9510771138E}"/>
              </a:ext>
            </a:extLst>
          </p:cNvPr>
          <p:cNvSpPr/>
          <p:nvPr/>
        </p:nvSpPr>
        <p:spPr>
          <a:xfrm>
            <a:off x="971600" y="1690378"/>
            <a:ext cx="7416824" cy="1200329"/>
          </a:xfrm>
          <a:prstGeom prst="rect">
            <a:avLst/>
          </a:prstGeom>
        </p:spPr>
        <p:txBody>
          <a:bodyPr wrap="square">
            <a:spAutoFit/>
          </a:bodyPr>
          <a:lstStyle/>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Two dependent samples.</a:t>
            </a:r>
          </a:p>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Both samples consist of interval data.</a:t>
            </a:r>
          </a:p>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No information on the form of the distribution.</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Wilcoxon signed rank test.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3F01069-BEC0-4443-9BDF-DD64D53B53DF}"/>
              </a:ext>
            </a:extLst>
          </p:cNvPr>
          <p:cNvSpPr/>
          <p:nvPr/>
        </p:nvSpPr>
        <p:spPr>
          <a:xfrm>
            <a:off x="534824" y="2938549"/>
            <a:ext cx="4530984" cy="369332"/>
          </a:xfrm>
          <a:prstGeom prst="rect">
            <a:avLst/>
          </a:prstGeom>
          <a:solidFill>
            <a:schemeClr val="bg1">
              <a:lumMod val="95000"/>
            </a:schemeClr>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3 - Set the level of significance</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latin typeface="Symbol" panose="05050102010706020507" pitchFamily="18" charset="2"/>
                <a:ea typeface="Times New Roman" panose="02020603050405020304" pitchFamily="18" charset="0"/>
                <a:cs typeface="Book Antiqua" panose="02040602050305030304" pitchFamily="18" charset="0"/>
              </a:rPr>
              <a:t>a = 0.05</a:t>
            </a:r>
            <a:r>
              <a:rPr lang="en-GB" dirty="0">
                <a:solidFill>
                  <a:srgbClr val="000000"/>
                </a:solidFill>
                <a:latin typeface="Calibri" panose="020F0502020204030204" pitchFamily="34" charset="0"/>
                <a:ea typeface="Times New Roman" panose="02020603050405020304" pitchFamily="18" charset="0"/>
                <a:cs typeface="Book Antiqua" panose="02040602050305030304" pitchFamily="18"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BF3B860-3E1C-403F-A4F2-13B5111F2159}"/>
              </a:ext>
            </a:extLst>
          </p:cNvPr>
          <p:cNvSpPr/>
          <p:nvPr/>
        </p:nvSpPr>
        <p:spPr>
          <a:xfrm>
            <a:off x="549562" y="3509154"/>
            <a:ext cx="3248646" cy="369332"/>
          </a:xfrm>
          <a:prstGeom prst="rect">
            <a:avLst/>
          </a:prstGeom>
          <a:solidFill>
            <a:srgbClr val="FFFF00"/>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4 - Extract relevant statistic</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DE8244E-E1A9-4A8C-9898-3F08F34DC9F6}"/>
              </a:ext>
            </a:extLst>
          </p:cNvPr>
          <p:cNvSpPr/>
          <p:nvPr/>
        </p:nvSpPr>
        <p:spPr>
          <a:xfrm>
            <a:off x="489429" y="4190507"/>
            <a:ext cx="8308634" cy="1569660"/>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solution process can be broken down into a series of steps:</a:t>
            </a: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Calculate the differences (d = X – Y – D</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sz="1600" dirty="0">
                <a:latin typeface="Calibri" panose="020F0502020204030204" pitchFamily="34" charset="0"/>
                <a:ea typeface="Times New Roman" panose="02020603050405020304" pitchFamily="18" charset="0"/>
                <a:cs typeface="Times New Roman" panose="02020603050405020304" pitchFamily="18" charset="0"/>
              </a:rPr>
              <a:t>) and rank data</a:t>
            </a: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r>
              <a:rPr lang="en-GB" sz="1600" dirty="0">
                <a:latin typeface="Calibri" panose="020F0502020204030204" pitchFamily="34" charset="0"/>
                <a:ea typeface="Times New Roman" panose="02020603050405020304" pitchFamily="18" charset="0"/>
                <a:cs typeface="Times New Roman" panose="02020603050405020304" pitchFamily="18" charset="0"/>
              </a:rPr>
              <a:t>The convention is to assign rank 1 to the smallest value and rank n’ to the largest value. If you have any shared ranks, then the policy is to assign the average rank to each of the shared values.</a:t>
            </a:r>
            <a:endParaRPr lang="en-GB" sz="1600" dirty="0"/>
          </a:p>
        </p:txBody>
      </p:sp>
    </p:spTree>
    <p:extLst>
      <p:ext uri="{BB962C8B-B14F-4D97-AF65-F5344CB8AC3E}">
        <p14:creationId xmlns:p14="http://schemas.microsoft.com/office/powerpoint/2010/main" val="1670546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AE4-2C6D-44A4-B8AF-4A4611985021}"/>
              </a:ext>
            </a:extLst>
          </p:cNvPr>
          <p:cNvSpPr>
            <a:spLocks noGrp="1"/>
          </p:cNvSpPr>
          <p:nvPr>
            <p:ph type="ctrTitle"/>
          </p:nvPr>
        </p:nvSpPr>
        <p:spPr/>
        <p:txBody>
          <a:bodyPr/>
          <a:lstStyle/>
          <a:p>
            <a:r>
              <a:rPr lang="en-GB" dirty="0"/>
              <a:t>Example 8.6 (4/7)</a:t>
            </a:r>
          </a:p>
        </p:txBody>
      </p:sp>
      <p:sp>
        <p:nvSpPr>
          <p:cNvPr id="3" name="Slide Number Placeholder 2">
            <a:extLst>
              <a:ext uri="{FF2B5EF4-FFF2-40B4-BE49-F238E27FC236}">
                <a16:creationId xmlns:a16="http://schemas.microsoft.com/office/drawing/2014/main" id="{33D44231-E991-414F-9917-8815FCF88F90}"/>
              </a:ext>
            </a:extLst>
          </p:cNvPr>
          <p:cNvSpPr>
            <a:spLocks noGrp="1"/>
          </p:cNvSpPr>
          <p:nvPr>
            <p:ph type="sldNum" sz="quarter" idx="10"/>
          </p:nvPr>
        </p:nvSpPr>
        <p:spPr/>
        <p:txBody>
          <a:bodyPr/>
          <a:lstStyle/>
          <a:p>
            <a:pPr>
              <a:defRPr/>
            </a:pPr>
            <a:fld id="{4D6024AB-D850-4FAE-AFC9-F5509490E0BC}" type="slidenum">
              <a:rPr lang="en-GB" smtClean="0"/>
              <a:pPr>
                <a:defRPr/>
              </a:pPr>
              <a:t>28</a:t>
            </a:fld>
            <a:endParaRPr lang="en-GB" dirty="0"/>
          </a:p>
        </p:txBody>
      </p:sp>
      <p:sp>
        <p:nvSpPr>
          <p:cNvPr id="4" name="Footer Placeholder 3">
            <a:extLst>
              <a:ext uri="{FF2B5EF4-FFF2-40B4-BE49-F238E27FC236}">
                <a16:creationId xmlns:a16="http://schemas.microsoft.com/office/drawing/2014/main" id="{DEEDD4FF-7004-4314-BF7B-A3E47048322D}"/>
              </a:ext>
            </a:extLst>
          </p:cNvPr>
          <p:cNvSpPr>
            <a:spLocks noGrp="1"/>
          </p:cNvSpPr>
          <p:nvPr>
            <p:ph type="ftr" sz="quarter" idx="11"/>
          </p:nvPr>
        </p:nvSpPr>
        <p:spPr/>
        <p:txBody>
          <a:bodyPr/>
          <a:lstStyle/>
          <a:p>
            <a:pPr>
              <a:defRPr/>
            </a:pPr>
            <a:r>
              <a:rPr lang="en-GB"/>
              <a:t>Glyn Davis &amp; Branko Pecar</a:t>
            </a:r>
            <a:endParaRPr lang="en-GB" b="0"/>
          </a:p>
        </p:txBody>
      </p:sp>
      <p:pic>
        <p:nvPicPr>
          <p:cNvPr id="6" name="Picture 5">
            <a:extLst>
              <a:ext uri="{FF2B5EF4-FFF2-40B4-BE49-F238E27FC236}">
                <a16:creationId xmlns:a16="http://schemas.microsoft.com/office/drawing/2014/main" id="{1DC040E5-D6FE-4526-A839-A015F3C38CD8}"/>
              </a:ext>
            </a:extLst>
          </p:cNvPr>
          <p:cNvPicPr>
            <a:picLocks noChangeAspect="1"/>
          </p:cNvPicPr>
          <p:nvPr/>
        </p:nvPicPr>
        <p:blipFill>
          <a:blip r:embed="rId2"/>
          <a:stretch>
            <a:fillRect/>
          </a:stretch>
        </p:blipFill>
        <p:spPr>
          <a:xfrm>
            <a:off x="2238621" y="1268759"/>
            <a:ext cx="4240416" cy="4803429"/>
          </a:xfrm>
          <a:prstGeom prst="rect">
            <a:avLst/>
          </a:prstGeom>
        </p:spPr>
      </p:pic>
    </p:spTree>
    <p:extLst>
      <p:ext uri="{BB962C8B-B14F-4D97-AF65-F5344CB8AC3E}">
        <p14:creationId xmlns:p14="http://schemas.microsoft.com/office/powerpoint/2010/main" val="2756822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AE4-2C6D-44A4-B8AF-4A4611985021}"/>
              </a:ext>
            </a:extLst>
          </p:cNvPr>
          <p:cNvSpPr>
            <a:spLocks noGrp="1"/>
          </p:cNvSpPr>
          <p:nvPr>
            <p:ph type="ctrTitle"/>
          </p:nvPr>
        </p:nvSpPr>
        <p:spPr/>
        <p:txBody>
          <a:bodyPr/>
          <a:lstStyle/>
          <a:p>
            <a:r>
              <a:rPr lang="en-GB" dirty="0"/>
              <a:t>Example 8.6 (5/7)</a:t>
            </a:r>
          </a:p>
        </p:txBody>
      </p:sp>
      <p:sp>
        <p:nvSpPr>
          <p:cNvPr id="3" name="Slide Number Placeholder 2">
            <a:extLst>
              <a:ext uri="{FF2B5EF4-FFF2-40B4-BE49-F238E27FC236}">
                <a16:creationId xmlns:a16="http://schemas.microsoft.com/office/drawing/2014/main" id="{33D44231-E991-414F-9917-8815FCF88F90}"/>
              </a:ext>
            </a:extLst>
          </p:cNvPr>
          <p:cNvSpPr>
            <a:spLocks noGrp="1"/>
          </p:cNvSpPr>
          <p:nvPr>
            <p:ph type="sldNum" sz="quarter" idx="10"/>
          </p:nvPr>
        </p:nvSpPr>
        <p:spPr/>
        <p:txBody>
          <a:bodyPr/>
          <a:lstStyle/>
          <a:p>
            <a:pPr>
              <a:defRPr/>
            </a:pPr>
            <a:fld id="{4D6024AB-D850-4FAE-AFC9-F5509490E0BC}" type="slidenum">
              <a:rPr lang="en-GB" smtClean="0"/>
              <a:pPr>
                <a:defRPr/>
              </a:pPr>
              <a:t>29</a:t>
            </a:fld>
            <a:endParaRPr lang="en-GB" dirty="0"/>
          </a:p>
        </p:txBody>
      </p:sp>
      <p:sp>
        <p:nvSpPr>
          <p:cNvPr id="4" name="Footer Placeholder 3">
            <a:extLst>
              <a:ext uri="{FF2B5EF4-FFF2-40B4-BE49-F238E27FC236}">
                <a16:creationId xmlns:a16="http://schemas.microsoft.com/office/drawing/2014/main" id="{DEEDD4FF-7004-4314-BF7B-A3E47048322D}"/>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2150414-052C-44C1-865B-0ADB02AA2822}"/>
              </a:ext>
            </a:extLst>
          </p:cNvPr>
          <p:cNvSpPr/>
          <p:nvPr/>
        </p:nvSpPr>
        <p:spPr>
          <a:xfrm>
            <a:off x="500034" y="1397299"/>
            <a:ext cx="8136904" cy="1754326"/>
          </a:xfrm>
          <a:prstGeom prst="rect">
            <a:avLst/>
          </a:prstGeom>
          <a:solidFill>
            <a:schemeClr val="accent4">
              <a:lumMod val="20000"/>
              <a:lumOff val="80000"/>
            </a:schemeClr>
          </a:solidFill>
        </p:spPr>
        <p:txBody>
          <a:bodyPr wrap="square">
            <a:spAutoFit/>
          </a:bodyPr>
          <a:lstStyle/>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Median difference</a:t>
            </a:r>
          </a:p>
          <a:p>
            <a:pPr marL="0" marR="0" algn="just" hangingPunct="0">
              <a:spcBef>
                <a:spcPts val="0"/>
              </a:spcBef>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dirty="0"/>
              <a:t>Median difference d=median (-2 + -11 + -7 + …….. + 4 + -6 + -1) = - 1.5</a:t>
            </a:r>
          </a:p>
          <a:p>
            <a:r>
              <a:rPr lang="en-GB" dirty="0"/>
              <a:t> </a:t>
            </a:r>
          </a:p>
          <a:p>
            <a:r>
              <a:rPr lang="en-GB" dirty="0"/>
              <a:t>The median difference is – 1.5 which supports the alternative hypothesis that d ≠ 0. The question then is whether this difference is statistically significant.</a:t>
            </a:r>
          </a:p>
        </p:txBody>
      </p:sp>
      <p:sp>
        <p:nvSpPr>
          <p:cNvPr id="7" name="Rectangle 6">
            <a:extLst>
              <a:ext uri="{FF2B5EF4-FFF2-40B4-BE49-F238E27FC236}">
                <a16:creationId xmlns:a16="http://schemas.microsoft.com/office/drawing/2014/main" id="{E3C9F048-CFAC-4946-8EEC-25468EB45A28}"/>
              </a:ext>
            </a:extLst>
          </p:cNvPr>
          <p:cNvSpPr/>
          <p:nvPr/>
        </p:nvSpPr>
        <p:spPr>
          <a:xfrm>
            <a:off x="520948" y="3714499"/>
            <a:ext cx="8318128" cy="2031325"/>
          </a:xfrm>
          <a:prstGeom prst="rect">
            <a:avLst/>
          </a:prstGeom>
          <a:solidFill>
            <a:schemeClr val="accent2">
              <a:lumMod val="20000"/>
              <a:lumOff val="80000"/>
            </a:schemeClr>
          </a:solidFill>
        </p:spPr>
        <p:txBody>
          <a:bodyPr wrap="square">
            <a:spAutoFit/>
          </a:bodyPr>
          <a:lstStyle/>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Calculate number of paired values</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914400"/>
            <a:r>
              <a:rPr lang="en-GB" sz="1800" dirty="0">
                <a:effectLst/>
                <a:latin typeface="Cambria" panose="02040503050406030204" pitchFamily="18" charset="0"/>
                <a:ea typeface="Times New Roman" panose="02020603050405020304" pitchFamily="18" charset="0"/>
                <a:cs typeface="Times New Roman" panose="02020603050405020304" pitchFamily="18" charset="0"/>
              </a:rPr>
              <a:t>Number of paired ranks, n = 24</a:t>
            </a:r>
          </a:p>
          <a:p>
            <a:pPr marL="914400"/>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p>
          <a:p>
            <a:pPr marL="914400"/>
            <a:r>
              <a:rPr lang="en-GB" sz="1800" dirty="0">
                <a:effectLst/>
                <a:latin typeface="Cambria" panose="02040503050406030204" pitchFamily="18" charset="0"/>
                <a:ea typeface="Times New Roman" panose="02020603050405020304" pitchFamily="18" charset="0"/>
                <a:cs typeface="Times New Roman" panose="02020603050405020304" pitchFamily="18" charset="0"/>
              </a:rPr>
              <a:t>Number of data pairs where d = 0 is 2, that is, n</a:t>
            </a:r>
            <a:r>
              <a:rPr lang="en-GB" sz="1800" baseline="-25000" dirty="0">
                <a:effectLst/>
                <a:latin typeface="Cambria" panose="02040503050406030204" pitchFamily="18" charset="0"/>
                <a:ea typeface="Times New Roman" panose="02020603050405020304" pitchFamily="18" charset="0"/>
                <a:cs typeface="Times New Roman" panose="02020603050405020304" pitchFamily="18" charset="0"/>
              </a:rPr>
              <a:t>0</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 2.</a:t>
            </a:r>
          </a:p>
          <a:p>
            <a:pPr marL="914400"/>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p>
          <a:p>
            <a:pPr marL="914400"/>
            <a:r>
              <a:rPr lang="en-GB" sz="1800" dirty="0">
                <a:effectLst/>
                <a:latin typeface="Cambria" panose="02040503050406030204" pitchFamily="18" charset="0"/>
                <a:ea typeface="Times New Roman" panose="02020603050405020304" pitchFamily="18" charset="0"/>
                <a:cs typeface="Times New Roman" panose="02020603050405020304" pitchFamily="18" charset="0"/>
              </a:rPr>
              <a:t>Adjust n to remove data pairs with d = 0, n′ = n – n</a:t>
            </a:r>
            <a:r>
              <a:rPr lang="en-GB" sz="1800" baseline="-25000" dirty="0">
                <a:effectLst/>
                <a:latin typeface="Cambria" panose="02040503050406030204" pitchFamily="18" charset="0"/>
                <a:ea typeface="Times New Roman" panose="02020603050405020304" pitchFamily="18" charset="0"/>
                <a:cs typeface="Times New Roman" panose="02020603050405020304" pitchFamily="18" charset="0"/>
              </a:rPr>
              <a:t>0</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 24 – 2 = 22.</a:t>
            </a:r>
          </a:p>
        </p:txBody>
      </p:sp>
    </p:spTree>
    <p:extLst>
      <p:ext uri="{BB962C8B-B14F-4D97-AF65-F5344CB8AC3E}">
        <p14:creationId xmlns:p14="http://schemas.microsoft.com/office/powerpoint/2010/main" val="40717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500063" y="285750"/>
            <a:ext cx="6929437" cy="714375"/>
          </a:xfrm>
        </p:spPr>
        <p:txBody>
          <a:bodyPr/>
          <a:lstStyle/>
          <a:p>
            <a:r>
              <a:rPr lang="en-GB">
                <a:latin typeface="Arial" charset="0"/>
                <a:cs typeface="Arial" charset="0"/>
              </a:rPr>
              <a:t>Introduction</a:t>
            </a:r>
          </a:p>
        </p:txBody>
      </p:sp>
      <p:sp>
        <p:nvSpPr>
          <p:cNvPr id="3" name="Slide Number Placeholder 2"/>
          <p:cNvSpPr>
            <a:spLocks noGrp="1"/>
          </p:cNvSpPr>
          <p:nvPr>
            <p:ph type="sldNum" sz="quarter" idx="10"/>
          </p:nvPr>
        </p:nvSpPr>
        <p:spPr/>
        <p:txBody>
          <a:bodyPr/>
          <a:lstStyle/>
          <a:p>
            <a:pPr>
              <a:defRPr/>
            </a:pPr>
            <a:fld id="{ECB50EA0-549F-46DA-9762-69E9CC81C545}" type="slidenum">
              <a:rPr lang="en-GB" smtClean="0"/>
              <a:pPr>
                <a:defRPr/>
              </a:pPr>
              <a:t>3</a:t>
            </a:fld>
            <a:endParaRPr lang="en-GB" dirty="0"/>
          </a:p>
        </p:txBody>
      </p:sp>
      <p:sp>
        <p:nvSpPr>
          <p:cNvPr id="20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7744957B-F3F3-43CC-8E46-2C2E2E2576C0}"/>
              </a:ext>
            </a:extLst>
          </p:cNvPr>
          <p:cNvSpPr/>
          <p:nvPr/>
        </p:nvSpPr>
        <p:spPr>
          <a:xfrm>
            <a:off x="500062" y="1196752"/>
            <a:ext cx="8248401"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In Chapter 7, we explored a series of parametric tests to assess whether the differences between means (or variances) are statistically significant. Within parametric tests we sample from a distribution with a known parameter value e.g. population mean (</a:t>
            </a:r>
            <a:r>
              <a:rPr lang="en-GB" dirty="0">
                <a:latin typeface="Symbol" panose="05050102010706020507" pitchFamily="18" charset="2"/>
                <a:ea typeface="Times New Roman" panose="02020603050405020304" pitchFamily="18" charset="0"/>
                <a:cs typeface="Times New Roman" panose="02020603050405020304" pitchFamily="18" charset="0"/>
              </a:rPr>
              <a:t>m)</a:t>
            </a:r>
            <a:r>
              <a:rPr lang="en-GB" dirty="0">
                <a:latin typeface="Calibri" panose="020F0502020204030204" pitchFamily="34" charset="0"/>
                <a:ea typeface="Times New Roman" panose="02020603050405020304" pitchFamily="18" charset="0"/>
                <a:cs typeface="Times New Roman" panose="02020603050405020304" pitchFamily="18" charset="0"/>
              </a:rPr>
              <a:t>, variance (</a:t>
            </a:r>
            <a:r>
              <a:rPr lang="en-GB" dirty="0">
                <a:latin typeface="Symbol" panose="05050102010706020507" pitchFamily="18" charset="2"/>
                <a:ea typeface="Times New Roman" panose="02020603050405020304" pitchFamily="18" charset="0"/>
                <a:cs typeface="Times New Roman" panose="02020603050405020304" pitchFamily="18" charset="0"/>
              </a:rPr>
              <a:t>s</a:t>
            </a:r>
            <a:r>
              <a:rPr lang="en-GB" baseline="30000" dirty="0">
                <a:latin typeface="Symbol" panose="05050102010706020507" pitchFamily="18" charset="2"/>
                <a:ea typeface="Times New Roman" panose="02020603050405020304" pitchFamily="18" charset="0"/>
                <a:cs typeface="Times New Roman" panose="02020603050405020304" pitchFamily="18" charset="0"/>
              </a:rPr>
              <a:t>2</a:t>
            </a:r>
            <a:r>
              <a:rPr lang="en-GB" dirty="0">
                <a:latin typeface="Symbol" panose="05050102010706020507" pitchFamily="18" charset="2"/>
                <a:ea typeface="Times New Roman" panose="02020603050405020304" pitchFamily="18" charset="0"/>
                <a:cs typeface="Times New Roman" panose="02020603050405020304" pitchFamily="18" charset="0"/>
              </a:rPr>
              <a:t>)</a:t>
            </a:r>
            <a:r>
              <a:rPr lang="en-GB" dirty="0">
                <a:latin typeface="Calibri" panose="020F0502020204030204" pitchFamily="34" charset="0"/>
                <a:ea typeface="Times New Roman" panose="02020603050405020304" pitchFamily="18" charset="0"/>
                <a:cs typeface="Times New Roman" panose="02020603050405020304" pitchFamily="18" charset="0"/>
              </a:rPr>
              <a:t>, or proportion (</a:t>
            </a:r>
            <a:r>
              <a:rPr lang="en-GB" dirty="0">
                <a:latin typeface="Symbol" panose="05050102010706020507" pitchFamily="18" charset="2"/>
                <a:ea typeface="Times New Roman" panose="02020603050405020304" pitchFamily="18" charset="0"/>
                <a:cs typeface="Times New Roman" panose="02020603050405020304" pitchFamily="18" charset="0"/>
              </a:rPr>
              <a:t>r</a:t>
            </a:r>
            <a:r>
              <a:rPr lang="en-GB" dirty="0">
                <a:latin typeface="Calibri" panose="020F0502020204030204" pitchFamily="34" charset="0"/>
                <a:ea typeface="Times New Roman" panose="02020603050405020304" pitchFamily="18" charset="0"/>
                <a:cs typeface="Times New Roman" panose="02020603050405020304" pitchFamily="18" charset="0"/>
              </a:rPr>
              <a:t>). The techniques described in Chapter 6 were defined by three assumptions:</a:t>
            </a:r>
            <a:endParaRPr lang="en-GB" dirty="0"/>
          </a:p>
        </p:txBody>
      </p:sp>
      <p:sp>
        <p:nvSpPr>
          <p:cNvPr id="4" name="Rectangle 3">
            <a:extLst>
              <a:ext uri="{FF2B5EF4-FFF2-40B4-BE49-F238E27FC236}">
                <a16:creationId xmlns:a16="http://schemas.microsoft.com/office/drawing/2014/main" id="{084BFAEB-9145-4CDC-9E64-F2264B422294}"/>
              </a:ext>
            </a:extLst>
          </p:cNvPr>
          <p:cNvSpPr/>
          <p:nvPr/>
        </p:nvSpPr>
        <p:spPr>
          <a:xfrm>
            <a:off x="496975" y="2706593"/>
            <a:ext cx="8248400" cy="923330"/>
          </a:xfrm>
          <a:prstGeom prst="rect">
            <a:avLst/>
          </a:prstGeom>
        </p:spPr>
        <p:txBody>
          <a:bodyPr wrap="square">
            <a:spAutoFit/>
          </a:bodyPr>
          <a:lstStyle/>
          <a:p>
            <a:pPr marL="342900" marR="0" lvl="0" indent="-342900" algn="just" hangingPunct="0">
              <a:spcBef>
                <a:spcPts val="0"/>
              </a:spcBef>
              <a:spcAft>
                <a:spcPts val="0"/>
              </a:spcAft>
              <a:buFont typeface="+mj-lt"/>
              <a:buAutoNum type="romanLcParenBoth"/>
            </a:pPr>
            <a:r>
              <a:rPr lang="en-GB" dirty="0">
                <a:latin typeface="Calibri" panose="020F0502020204030204" pitchFamily="34" charset="0"/>
                <a:ea typeface="Times New Roman" panose="02020603050405020304" pitchFamily="18" charset="0"/>
                <a:cs typeface="Calibri" panose="020F0502020204030204" pitchFamily="34" charset="0"/>
              </a:rPr>
              <a:t>The underlying population varies as a normal distribution.</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romanLcParenBoth"/>
            </a:pPr>
            <a:r>
              <a:rPr lang="en-GB" dirty="0">
                <a:latin typeface="Calibri" panose="020F0502020204030204" pitchFamily="34" charset="0"/>
                <a:ea typeface="Times New Roman" panose="02020603050405020304" pitchFamily="18" charset="0"/>
                <a:cs typeface="Calibri" panose="020F0502020204030204" pitchFamily="34" charset="0"/>
              </a:rPr>
              <a:t>The level of measurement is of equal interval or ratio scaling.</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romanLcParenBoth"/>
            </a:pPr>
            <a:r>
              <a:rPr lang="en-GB" dirty="0">
                <a:latin typeface="Calibri" panose="020F0502020204030204" pitchFamily="34" charset="0"/>
                <a:ea typeface="Times New Roman" panose="02020603050405020304" pitchFamily="18" charset="0"/>
                <a:cs typeface="Calibri" panose="020F0502020204030204" pitchFamily="34" charset="0"/>
              </a:rPr>
              <a:t>The population variances are equal. </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6301285-F1F8-470C-9067-4901A2F93E34}"/>
              </a:ext>
            </a:extLst>
          </p:cNvPr>
          <p:cNvSpPr/>
          <p:nvPr/>
        </p:nvSpPr>
        <p:spPr>
          <a:xfrm>
            <a:off x="496975" y="4017750"/>
            <a:ext cx="8432713" cy="1477328"/>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Unfortunately, we will come across data that does not fit these assumptions. How do we measure the difference between the attitudes of people surveyed in assessing their favourite brand, when the response by each person is of the form: 1, 2, 3,……, n? In this situation, we have ordinal data in which taking differences between the numbers (or ranks) is meaningless. </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AE4-2C6D-44A4-B8AF-4A4611985021}"/>
              </a:ext>
            </a:extLst>
          </p:cNvPr>
          <p:cNvSpPr>
            <a:spLocks noGrp="1"/>
          </p:cNvSpPr>
          <p:nvPr>
            <p:ph type="ctrTitle"/>
          </p:nvPr>
        </p:nvSpPr>
        <p:spPr/>
        <p:txBody>
          <a:bodyPr/>
          <a:lstStyle/>
          <a:p>
            <a:r>
              <a:rPr lang="en-GB" dirty="0"/>
              <a:t>Example 8.6 (6/7)</a:t>
            </a:r>
          </a:p>
        </p:txBody>
      </p:sp>
      <p:sp>
        <p:nvSpPr>
          <p:cNvPr id="3" name="Slide Number Placeholder 2">
            <a:extLst>
              <a:ext uri="{FF2B5EF4-FFF2-40B4-BE49-F238E27FC236}">
                <a16:creationId xmlns:a16="http://schemas.microsoft.com/office/drawing/2014/main" id="{33D44231-E991-414F-9917-8815FCF88F90}"/>
              </a:ext>
            </a:extLst>
          </p:cNvPr>
          <p:cNvSpPr>
            <a:spLocks noGrp="1"/>
          </p:cNvSpPr>
          <p:nvPr>
            <p:ph type="sldNum" sz="quarter" idx="10"/>
          </p:nvPr>
        </p:nvSpPr>
        <p:spPr/>
        <p:txBody>
          <a:bodyPr/>
          <a:lstStyle/>
          <a:p>
            <a:pPr>
              <a:defRPr/>
            </a:pPr>
            <a:fld id="{4D6024AB-D850-4FAE-AFC9-F5509490E0BC}" type="slidenum">
              <a:rPr lang="en-GB" smtClean="0"/>
              <a:pPr>
                <a:defRPr/>
              </a:pPr>
              <a:t>30</a:t>
            </a:fld>
            <a:endParaRPr lang="en-GB" dirty="0"/>
          </a:p>
        </p:txBody>
      </p:sp>
      <p:sp>
        <p:nvSpPr>
          <p:cNvPr id="4" name="Footer Placeholder 3">
            <a:extLst>
              <a:ext uri="{FF2B5EF4-FFF2-40B4-BE49-F238E27FC236}">
                <a16:creationId xmlns:a16="http://schemas.microsoft.com/office/drawing/2014/main" id="{DEEDD4FF-7004-4314-BF7B-A3E47048322D}"/>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74B639D-1F4A-49CA-BE87-3DE21CDDE8C1}"/>
              </a:ext>
            </a:extLst>
          </p:cNvPr>
          <p:cNvSpPr/>
          <p:nvPr/>
        </p:nvSpPr>
        <p:spPr>
          <a:xfrm>
            <a:off x="500034" y="1124744"/>
            <a:ext cx="5944174" cy="1354217"/>
          </a:xfrm>
          <a:prstGeom prst="rect">
            <a:avLst/>
          </a:prstGeom>
        </p:spPr>
        <p:txBody>
          <a:bodyPr wrap="square">
            <a:spAutoFit/>
          </a:bodyPr>
          <a:lstStyle/>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Calculate the sum of the ranks, T</a:t>
            </a:r>
            <a:r>
              <a:rPr lang="en-GB" baseline="-25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and T</a:t>
            </a:r>
            <a:r>
              <a:rPr lang="en-GB" baseline="-25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 Sum of – ve ranks = </a:t>
            </a:r>
            <a:r>
              <a:rPr lang="en-GB" sz="1600" u="none" strike="noStrike" dirty="0">
                <a:effectLst/>
                <a:latin typeface="Cambria" panose="02040503050406030204" pitchFamily="18" charset="0"/>
                <a:ea typeface="Times New Roman" panose="02020603050405020304" pitchFamily="18" charset="0"/>
                <a:cs typeface="Times New Roman" panose="02020603050405020304" pitchFamily="18" charset="0"/>
              </a:rPr>
              <a:t>6.5+ 21+ 18.5+ 12 + 2.5 + 18.5 + 14.5 + 22 + 2.5 + 18.5 + 18.5 + 20 + 9.5 + 14.5 + 2.5 = 198.5</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 Sum of + ve ranks =</a:t>
            </a:r>
            <a:r>
              <a:rPr lang="en-GB" sz="1200" dirty="0">
                <a:latin typeface="Calibri" panose="020F0502020204030204" pitchFamily="34" charset="0"/>
                <a:ea typeface="Times New Roman" panose="02020603050405020304" pitchFamily="18" charset="0"/>
                <a:cs typeface="Times New Roman" panose="02020603050405020304" pitchFamily="18" charset="0"/>
              </a:rPr>
              <a:t> </a:t>
            </a:r>
            <a:r>
              <a:rPr lang="en-GB" sz="1600" u="none" strike="noStrike" dirty="0">
                <a:effectLst/>
                <a:latin typeface="Cambria" panose="02040503050406030204" pitchFamily="18" charset="0"/>
                <a:ea typeface="Times New Roman" panose="02020603050405020304" pitchFamily="18" charset="0"/>
                <a:cs typeface="Times New Roman" panose="02020603050405020304" pitchFamily="18" charset="0"/>
              </a:rPr>
              <a:t>9.5 + 6.5 + 6.5 + 12 + 6.5 + 2.5 +12 </a:t>
            </a:r>
            <a:r>
              <a:rPr lang="en-GB" sz="1600" dirty="0">
                <a:latin typeface="Calibri" panose="020F0502020204030204" pitchFamily="34" charset="0"/>
                <a:ea typeface="Times New Roman" panose="02020603050405020304" pitchFamily="18" charset="0"/>
                <a:cs typeface="Times New Roman" panose="02020603050405020304" pitchFamily="18" charset="0"/>
              </a:rPr>
              <a:t>= 55.5</a:t>
            </a: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cal</a:t>
            </a:r>
            <a:r>
              <a:rPr lang="en-GB" sz="1600" dirty="0">
                <a:latin typeface="Calibri" panose="020F0502020204030204" pitchFamily="34" charset="0"/>
                <a:ea typeface="Times New Roman" panose="02020603050405020304" pitchFamily="18" charset="0"/>
                <a:cs typeface="Times New Roman" panose="02020603050405020304" pitchFamily="18" charset="0"/>
              </a:rPr>
              <a:t> = min (T-, T+) = Min(198.5, 55.5) = 55.5</a:t>
            </a:r>
          </a:p>
        </p:txBody>
      </p:sp>
      <p:sp>
        <p:nvSpPr>
          <p:cNvPr id="6" name="Rectangle 5">
            <a:extLst>
              <a:ext uri="{FF2B5EF4-FFF2-40B4-BE49-F238E27FC236}">
                <a16:creationId xmlns:a16="http://schemas.microsoft.com/office/drawing/2014/main" id="{7E372716-D035-497E-9256-346F9716221C}"/>
              </a:ext>
            </a:extLst>
          </p:cNvPr>
          <p:cNvSpPr/>
          <p:nvPr/>
        </p:nvSpPr>
        <p:spPr>
          <a:xfrm>
            <a:off x="481500" y="2317295"/>
            <a:ext cx="4158782" cy="1200329"/>
          </a:xfrm>
          <a:prstGeom prst="rect">
            <a:avLst/>
          </a:prstGeom>
        </p:spPr>
        <p:txBody>
          <a:bodyPr wrap="square">
            <a:spAutoFit/>
          </a:bodyPr>
          <a:lstStyle/>
          <a:p>
            <a:pPr marL="0" marR="0"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Critical value</a:t>
            </a:r>
          </a:p>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From Wilcoxon signed-rank test critical table values, we find for 5% one-tail that the critical value T</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cri</a:t>
            </a:r>
            <a:r>
              <a:rPr lang="en-GB" dirty="0">
                <a:latin typeface="Calibri" panose="020F0502020204030204" pitchFamily="34" charset="0"/>
                <a:ea typeface="Times New Roman" panose="02020603050405020304" pitchFamily="18" charset="0"/>
                <a:cs typeface="Times New Roman" panose="02020603050405020304" pitchFamily="18" charset="0"/>
              </a:rPr>
              <a:t> = 75.</a:t>
            </a:r>
          </a:p>
        </p:txBody>
      </p:sp>
      <p:sp>
        <p:nvSpPr>
          <p:cNvPr id="8" name="Rectangle 7">
            <a:extLst>
              <a:ext uri="{FF2B5EF4-FFF2-40B4-BE49-F238E27FC236}">
                <a16:creationId xmlns:a16="http://schemas.microsoft.com/office/drawing/2014/main" id="{BFED04B7-C158-4184-AEB4-F0129E528A87}"/>
              </a:ext>
            </a:extLst>
          </p:cNvPr>
          <p:cNvSpPr/>
          <p:nvPr/>
        </p:nvSpPr>
        <p:spPr>
          <a:xfrm>
            <a:off x="594225" y="3528010"/>
            <a:ext cx="4158782" cy="923330"/>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Thus, Tcal &lt; </a:t>
            </a:r>
            <a:r>
              <a:rPr lang="en-GB" dirty="0" err="1">
                <a:latin typeface="Calibri" panose="020F0502020204030204" pitchFamily="34" charset="0"/>
                <a:ea typeface="Times New Roman" panose="02020603050405020304" pitchFamily="18" charset="0"/>
                <a:cs typeface="Times New Roman" panose="02020603050405020304" pitchFamily="18" charset="0"/>
              </a:rPr>
              <a:t>Tcri</a:t>
            </a:r>
            <a:r>
              <a:rPr lang="en-GB" dirty="0">
                <a:latin typeface="Calibri" panose="020F0502020204030204" pitchFamily="34" charset="0"/>
                <a:ea typeface="Times New Roman" panose="02020603050405020304" pitchFamily="18" charset="0"/>
                <a:cs typeface="Times New Roman" panose="02020603050405020304" pitchFamily="18" charset="0"/>
              </a:rPr>
              <a:t> (55.5 &lt; 75), reject the null hypothesis and accept the alternative hypothesis.</a:t>
            </a:r>
            <a:endParaRPr lang="en-GB" dirty="0"/>
          </a:p>
        </p:txBody>
      </p:sp>
      <p:sp>
        <p:nvSpPr>
          <p:cNvPr id="9" name="Rectangle 8">
            <a:extLst>
              <a:ext uri="{FF2B5EF4-FFF2-40B4-BE49-F238E27FC236}">
                <a16:creationId xmlns:a16="http://schemas.microsoft.com/office/drawing/2014/main" id="{AB288A31-CCB8-4EC0-94C9-0A53768584D6}"/>
              </a:ext>
            </a:extLst>
          </p:cNvPr>
          <p:cNvSpPr/>
          <p:nvPr/>
        </p:nvSpPr>
        <p:spPr>
          <a:xfrm>
            <a:off x="594225" y="4698158"/>
            <a:ext cx="2267480" cy="369332"/>
          </a:xfrm>
          <a:prstGeom prst="rect">
            <a:avLst/>
          </a:prstGeom>
          <a:solidFill>
            <a:schemeClr val="accent3">
              <a:lumMod val="20000"/>
              <a:lumOff val="80000"/>
            </a:schemeClr>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5 Make decision.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54892A4-179A-4D69-A629-44ACF334EAC8}"/>
              </a:ext>
            </a:extLst>
          </p:cNvPr>
          <p:cNvSpPr/>
          <p:nvPr/>
        </p:nvSpPr>
        <p:spPr>
          <a:xfrm>
            <a:off x="578543" y="5173962"/>
            <a:ext cx="8348928" cy="646331"/>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Based upon the sample data we conclude that there is a significant difference between a wife and her husband’s attitude to online adverts.</a:t>
            </a:r>
            <a:endParaRPr lang="en-GB" dirty="0"/>
          </a:p>
        </p:txBody>
      </p:sp>
      <p:pic>
        <p:nvPicPr>
          <p:cNvPr id="11" name="Picture 10">
            <a:extLst>
              <a:ext uri="{FF2B5EF4-FFF2-40B4-BE49-F238E27FC236}">
                <a16:creationId xmlns:a16="http://schemas.microsoft.com/office/drawing/2014/main" id="{0A3F8E54-29BD-44F6-9B8A-DF5FAE5E448E}"/>
              </a:ext>
            </a:extLst>
          </p:cNvPr>
          <p:cNvPicPr/>
          <p:nvPr/>
        </p:nvPicPr>
        <p:blipFill>
          <a:blip r:embed="rId2"/>
          <a:stretch>
            <a:fillRect/>
          </a:stretch>
        </p:blipFill>
        <p:spPr>
          <a:xfrm>
            <a:off x="4843463" y="2291804"/>
            <a:ext cx="4084008" cy="2775685"/>
          </a:xfrm>
          <a:prstGeom prst="rect">
            <a:avLst/>
          </a:prstGeom>
        </p:spPr>
      </p:pic>
    </p:spTree>
    <p:extLst>
      <p:ext uri="{BB962C8B-B14F-4D97-AF65-F5344CB8AC3E}">
        <p14:creationId xmlns:p14="http://schemas.microsoft.com/office/powerpoint/2010/main" val="223297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4B96-1321-4567-8599-4954D7E0EE1D}"/>
              </a:ext>
            </a:extLst>
          </p:cNvPr>
          <p:cNvSpPr>
            <a:spLocks noGrp="1"/>
          </p:cNvSpPr>
          <p:nvPr>
            <p:ph type="ctrTitle"/>
          </p:nvPr>
        </p:nvSpPr>
        <p:spPr/>
        <p:txBody>
          <a:bodyPr/>
          <a:lstStyle/>
          <a:p>
            <a:r>
              <a:rPr lang="en-GB" dirty="0"/>
              <a:t>Excel solution (1/4)</a:t>
            </a:r>
          </a:p>
        </p:txBody>
      </p:sp>
      <p:sp>
        <p:nvSpPr>
          <p:cNvPr id="3" name="Slide Number Placeholder 2">
            <a:extLst>
              <a:ext uri="{FF2B5EF4-FFF2-40B4-BE49-F238E27FC236}">
                <a16:creationId xmlns:a16="http://schemas.microsoft.com/office/drawing/2014/main" id="{165E0A3C-F520-4C51-9114-56CB45CB3101}"/>
              </a:ext>
            </a:extLst>
          </p:cNvPr>
          <p:cNvSpPr>
            <a:spLocks noGrp="1"/>
          </p:cNvSpPr>
          <p:nvPr>
            <p:ph type="sldNum" sz="quarter" idx="10"/>
          </p:nvPr>
        </p:nvSpPr>
        <p:spPr/>
        <p:txBody>
          <a:bodyPr/>
          <a:lstStyle/>
          <a:p>
            <a:pPr>
              <a:defRPr/>
            </a:pPr>
            <a:fld id="{4D6024AB-D850-4FAE-AFC9-F5509490E0BC}" type="slidenum">
              <a:rPr lang="en-GB" smtClean="0"/>
              <a:pPr>
                <a:defRPr/>
              </a:pPr>
              <a:t>31</a:t>
            </a:fld>
            <a:endParaRPr lang="en-GB" dirty="0"/>
          </a:p>
        </p:txBody>
      </p:sp>
      <p:sp>
        <p:nvSpPr>
          <p:cNvPr id="4" name="Footer Placeholder 3">
            <a:extLst>
              <a:ext uri="{FF2B5EF4-FFF2-40B4-BE49-F238E27FC236}">
                <a16:creationId xmlns:a16="http://schemas.microsoft.com/office/drawing/2014/main" id="{8C4001D8-CEAC-421A-9F42-81FCA60965F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6806DC3-C61A-4D7C-B12B-1433A7340D44}"/>
              </a:ext>
            </a:extLst>
          </p:cNvPr>
          <p:cNvSpPr/>
          <p:nvPr/>
        </p:nvSpPr>
        <p:spPr>
          <a:xfrm>
            <a:off x="486964" y="1321462"/>
            <a:ext cx="2140820" cy="1477328"/>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Check for difference d = X – Y – D</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dirty="0">
                <a:latin typeface="Calibri" panose="020F0502020204030204" pitchFamily="34" charset="0"/>
                <a:ea typeface="Times New Roman" panose="02020603050405020304" pitchFamily="18" charset="0"/>
                <a:cs typeface="Times New Roman" panose="02020603050405020304" pitchFamily="18" charset="0"/>
              </a:rPr>
              <a:t> = 0 and remove the data pair from the analysis.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B9013C1-754A-4ACF-95EC-FB28F08D4E70}"/>
              </a:ext>
            </a:extLst>
          </p:cNvPr>
          <p:cNvSpPr/>
          <p:nvPr/>
        </p:nvSpPr>
        <p:spPr>
          <a:xfrm>
            <a:off x="571500" y="3182048"/>
            <a:ext cx="2286000" cy="1754326"/>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From Figure 8.54 we observe that the fifth data pair as a d = o value. This should be removed to continue the analysis.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434887B-7B44-4FA6-B416-AB6CA7CDB78D}"/>
              </a:ext>
            </a:extLst>
          </p:cNvPr>
          <p:cNvPicPr/>
          <p:nvPr/>
        </p:nvPicPr>
        <p:blipFill>
          <a:blip r:embed="rId2"/>
          <a:stretch>
            <a:fillRect/>
          </a:stretch>
        </p:blipFill>
        <p:spPr>
          <a:xfrm>
            <a:off x="3012024" y="1646872"/>
            <a:ext cx="5731510" cy="3564255"/>
          </a:xfrm>
          <a:prstGeom prst="rect">
            <a:avLst/>
          </a:prstGeom>
        </p:spPr>
      </p:pic>
    </p:spTree>
    <p:extLst>
      <p:ext uri="{BB962C8B-B14F-4D97-AF65-F5344CB8AC3E}">
        <p14:creationId xmlns:p14="http://schemas.microsoft.com/office/powerpoint/2010/main" val="219125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F40E3-B4E0-4E4C-8822-E803BF82576B}"/>
              </a:ext>
            </a:extLst>
          </p:cNvPr>
          <p:cNvPicPr/>
          <p:nvPr/>
        </p:nvPicPr>
        <p:blipFill>
          <a:blip r:embed="rId2"/>
          <a:stretch>
            <a:fillRect/>
          </a:stretch>
        </p:blipFill>
        <p:spPr>
          <a:xfrm>
            <a:off x="5004048" y="1628800"/>
            <a:ext cx="3329035" cy="3869051"/>
          </a:xfrm>
          <a:prstGeom prst="rect">
            <a:avLst/>
          </a:prstGeom>
        </p:spPr>
      </p:pic>
      <p:sp>
        <p:nvSpPr>
          <p:cNvPr id="2" name="Title 1">
            <a:extLst>
              <a:ext uri="{FF2B5EF4-FFF2-40B4-BE49-F238E27FC236}">
                <a16:creationId xmlns:a16="http://schemas.microsoft.com/office/drawing/2014/main" id="{294C4B96-1321-4567-8599-4954D7E0EE1D}"/>
              </a:ext>
            </a:extLst>
          </p:cNvPr>
          <p:cNvSpPr>
            <a:spLocks noGrp="1"/>
          </p:cNvSpPr>
          <p:nvPr>
            <p:ph type="ctrTitle"/>
          </p:nvPr>
        </p:nvSpPr>
        <p:spPr/>
        <p:txBody>
          <a:bodyPr/>
          <a:lstStyle/>
          <a:p>
            <a:r>
              <a:rPr lang="en-GB" dirty="0"/>
              <a:t>Excel solution (2/4)</a:t>
            </a:r>
          </a:p>
        </p:txBody>
      </p:sp>
      <p:sp>
        <p:nvSpPr>
          <p:cNvPr id="3" name="Slide Number Placeholder 2">
            <a:extLst>
              <a:ext uri="{FF2B5EF4-FFF2-40B4-BE49-F238E27FC236}">
                <a16:creationId xmlns:a16="http://schemas.microsoft.com/office/drawing/2014/main" id="{165E0A3C-F520-4C51-9114-56CB45CB3101}"/>
              </a:ext>
            </a:extLst>
          </p:cNvPr>
          <p:cNvSpPr>
            <a:spLocks noGrp="1"/>
          </p:cNvSpPr>
          <p:nvPr>
            <p:ph type="sldNum" sz="quarter" idx="10"/>
          </p:nvPr>
        </p:nvSpPr>
        <p:spPr/>
        <p:txBody>
          <a:bodyPr/>
          <a:lstStyle/>
          <a:p>
            <a:pPr>
              <a:defRPr/>
            </a:pPr>
            <a:fld id="{4D6024AB-D850-4FAE-AFC9-F5509490E0BC}" type="slidenum">
              <a:rPr lang="en-GB" smtClean="0"/>
              <a:pPr>
                <a:defRPr/>
              </a:pPr>
              <a:t>32</a:t>
            </a:fld>
            <a:endParaRPr lang="en-GB" dirty="0"/>
          </a:p>
        </p:txBody>
      </p:sp>
      <p:sp>
        <p:nvSpPr>
          <p:cNvPr id="4" name="Footer Placeholder 3">
            <a:extLst>
              <a:ext uri="{FF2B5EF4-FFF2-40B4-BE49-F238E27FC236}">
                <a16:creationId xmlns:a16="http://schemas.microsoft.com/office/drawing/2014/main" id="{8C4001D8-CEAC-421A-9F42-81FCA60965F9}"/>
              </a:ext>
            </a:extLst>
          </p:cNvPr>
          <p:cNvSpPr>
            <a:spLocks noGrp="1"/>
          </p:cNvSpPr>
          <p:nvPr>
            <p:ph type="ftr" sz="quarter" idx="11"/>
          </p:nvPr>
        </p:nvSpPr>
        <p:spPr/>
        <p:txBody>
          <a:bodyPr/>
          <a:lstStyle/>
          <a:p>
            <a:pPr>
              <a:defRPr/>
            </a:pPr>
            <a:r>
              <a:rPr lang="en-GB"/>
              <a:t>Glyn Davis &amp; Branko Pecar</a:t>
            </a:r>
            <a:endParaRPr lang="en-GB" b="0"/>
          </a:p>
        </p:txBody>
      </p:sp>
      <p:pic>
        <p:nvPicPr>
          <p:cNvPr id="6" name="Picture 5">
            <a:extLst>
              <a:ext uri="{FF2B5EF4-FFF2-40B4-BE49-F238E27FC236}">
                <a16:creationId xmlns:a16="http://schemas.microsoft.com/office/drawing/2014/main" id="{80497DAF-CD6A-4575-ACA0-D53181B175DD}"/>
              </a:ext>
            </a:extLst>
          </p:cNvPr>
          <p:cNvPicPr/>
          <p:nvPr/>
        </p:nvPicPr>
        <p:blipFill>
          <a:blip r:embed="rId3"/>
          <a:stretch>
            <a:fillRect/>
          </a:stretch>
        </p:blipFill>
        <p:spPr>
          <a:xfrm>
            <a:off x="745413" y="1627833"/>
            <a:ext cx="4409391" cy="3887851"/>
          </a:xfrm>
          <a:prstGeom prst="rect">
            <a:avLst/>
          </a:prstGeom>
        </p:spPr>
      </p:pic>
    </p:spTree>
    <p:extLst>
      <p:ext uri="{BB962C8B-B14F-4D97-AF65-F5344CB8AC3E}">
        <p14:creationId xmlns:p14="http://schemas.microsoft.com/office/powerpoint/2010/main" val="2122713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1592AD-CD99-4913-BE23-91895DB9729A}"/>
              </a:ext>
            </a:extLst>
          </p:cNvPr>
          <p:cNvPicPr/>
          <p:nvPr/>
        </p:nvPicPr>
        <p:blipFill>
          <a:blip r:embed="rId2"/>
          <a:stretch>
            <a:fillRect/>
          </a:stretch>
        </p:blipFill>
        <p:spPr>
          <a:xfrm>
            <a:off x="1828800" y="3934430"/>
            <a:ext cx="5486400" cy="1654810"/>
          </a:xfrm>
          <a:prstGeom prst="rect">
            <a:avLst/>
          </a:prstGeom>
        </p:spPr>
      </p:pic>
      <p:sp>
        <p:nvSpPr>
          <p:cNvPr id="2" name="Title 1">
            <a:extLst>
              <a:ext uri="{FF2B5EF4-FFF2-40B4-BE49-F238E27FC236}">
                <a16:creationId xmlns:a16="http://schemas.microsoft.com/office/drawing/2014/main" id="{294C4B96-1321-4567-8599-4954D7E0EE1D}"/>
              </a:ext>
            </a:extLst>
          </p:cNvPr>
          <p:cNvSpPr>
            <a:spLocks noGrp="1"/>
          </p:cNvSpPr>
          <p:nvPr>
            <p:ph type="ctrTitle"/>
          </p:nvPr>
        </p:nvSpPr>
        <p:spPr/>
        <p:txBody>
          <a:bodyPr/>
          <a:lstStyle/>
          <a:p>
            <a:r>
              <a:rPr lang="en-GB" dirty="0"/>
              <a:t>Excel solution (3/4)</a:t>
            </a:r>
          </a:p>
        </p:txBody>
      </p:sp>
      <p:sp>
        <p:nvSpPr>
          <p:cNvPr id="3" name="Slide Number Placeholder 2">
            <a:extLst>
              <a:ext uri="{FF2B5EF4-FFF2-40B4-BE49-F238E27FC236}">
                <a16:creationId xmlns:a16="http://schemas.microsoft.com/office/drawing/2014/main" id="{165E0A3C-F520-4C51-9114-56CB45CB3101}"/>
              </a:ext>
            </a:extLst>
          </p:cNvPr>
          <p:cNvSpPr>
            <a:spLocks noGrp="1"/>
          </p:cNvSpPr>
          <p:nvPr>
            <p:ph type="sldNum" sz="quarter" idx="10"/>
          </p:nvPr>
        </p:nvSpPr>
        <p:spPr/>
        <p:txBody>
          <a:bodyPr/>
          <a:lstStyle/>
          <a:p>
            <a:pPr>
              <a:defRPr/>
            </a:pPr>
            <a:fld id="{4D6024AB-D850-4FAE-AFC9-F5509490E0BC}" type="slidenum">
              <a:rPr lang="en-GB" smtClean="0"/>
              <a:pPr>
                <a:defRPr/>
              </a:pPr>
              <a:t>33</a:t>
            </a:fld>
            <a:endParaRPr lang="en-GB" dirty="0"/>
          </a:p>
        </p:txBody>
      </p:sp>
      <p:sp>
        <p:nvSpPr>
          <p:cNvPr id="4" name="Footer Placeholder 3">
            <a:extLst>
              <a:ext uri="{FF2B5EF4-FFF2-40B4-BE49-F238E27FC236}">
                <a16:creationId xmlns:a16="http://schemas.microsoft.com/office/drawing/2014/main" id="{8C4001D8-CEAC-421A-9F42-81FCA60965F9}"/>
              </a:ext>
            </a:extLst>
          </p:cNvPr>
          <p:cNvSpPr>
            <a:spLocks noGrp="1"/>
          </p:cNvSpPr>
          <p:nvPr>
            <p:ph type="ftr" sz="quarter" idx="11"/>
          </p:nvPr>
        </p:nvSpPr>
        <p:spPr/>
        <p:txBody>
          <a:bodyPr/>
          <a:lstStyle/>
          <a:p>
            <a:pPr>
              <a:defRPr/>
            </a:pPr>
            <a:r>
              <a:rPr lang="en-GB"/>
              <a:t>Glyn Davis &amp; Branko Pecar</a:t>
            </a:r>
            <a:endParaRPr lang="en-GB" b="0"/>
          </a:p>
        </p:txBody>
      </p:sp>
      <p:pic>
        <p:nvPicPr>
          <p:cNvPr id="6" name="Picture 5">
            <a:extLst>
              <a:ext uri="{FF2B5EF4-FFF2-40B4-BE49-F238E27FC236}">
                <a16:creationId xmlns:a16="http://schemas.microsoft.com/office/drawing/2014/main" id="{D94BBF96-8B27-4899-AE6A-E40CD43B05DE}"/>
              </a:ext>
            </a:extLst>
          </p:cNvPr>
          <p:cNvPicPr/>
          <p:nvPr/>
        </p:nvPicPr>
        <p:blipFill>
          <a:blip r:embed="rId3"/>
          <a:stretch>
            <a:fillRect/>
          </a:stretch>
        </p:blipFill>
        <p:spPr>
          <a:xfrm>
            <a:off x="1828800" y="1183011"/>
            <a:ext cx="5486400" cy="2934335"/>
          </a:xfrm>
          <a:prstGeom prst="rect">
            <a:avLst/>
          </a:prstGeom>
        </p:spPr>
      </p:pic>
    </p:spTree>
    <p:extLst>
      <p:ext uri="{BB962C8B-B14F-4D97-AF65-F5344CB8AC3E}">
        <p14:creationId xmlns:p14="http://schemas.microsoft.com/office/powerpoint/2010/main" val="3939102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4B96-1321-4567-8599-4954D7E0EE1D}"/>
              </a:ext>
            </a:extLst>
          </p:cNvPr>
          <p:cNvSpPr>
            <a:spLocks noGrp="1"/>
          </p:cNvSpPr>
          <p:nvPr>
            <p:ph type="ctrTitle"/>
          </p:nvPr>
        </p:nvSpPr>
        <p:spPr/>
        <p:txBody>
          <a:bodyPr/>
          <a:lstStyle/>
          <a:p>
            <a:r>
              <a:rPr lang="en-GB" dirty="0"/>
              <a:t>Excel solution (4/4)</a:t>
            </a:r>
          </a:p>
        </p:txBody>
      </p:sp>
      <p:sp>
        <p:nvSpPr>
          <p:cNvPr id="3" name="Slide Number Placeholder 2">
            <a:extLst>
              <a:ext uri="{FF2B5EF4-FFF2-40B4-BE49-F238E27FC236}">
                <a16:creationId xmlns:a16="http://schemas.microsoft.com/office/drawing/2014/main" id="{165E0A3C-F520-4C51-9114-56CB45CB3101}"/>
              </a:ext>
            </a:extLst>
          </p:cNvPr>
          <p:cNvSpPr>
            <a:spLocks noGrp="1"/>
          </p:cNvSpPr>
          <p:nvPr>
            <p:ph type="sldNum" sz="quarter" idx="10"/>
          </p:nvPr>
        </p:nvSpPr>
        <p:spPr/>
        <p:txBody>
          <a:bodyPr/>
          <a:lstStyle/>
          <a:p>
            <a:pPr>
              <a:defRPr/>
            </a:pPr>
            <a:fld id="{4D6024AB-D850-4FAE-AFC9-F5509490E0BC}" type="slidenum">
              <a:rPr lang="en-GB" smtClean="0"/>
              <a:pPr>
                <a:defRPr/>
              </a:pPr>
              <a:t>34</a:t>
            </a:fld>
            <a:endParaRPr lang="en-GB" dirty="0"/>
          </a:p>
        </p:txBody>
      </p:sp>
      <p:sp>
        <p:nvSpPr>
          <p:cNvPr id="4" name="Footer Placeholder 3">
            <a:extLst>
              <a:ext uri="{FF2B5EF4-FFF2-40B4-BE49-F238E27FC236}">
                <a16:creationId xmlns:a16="http://schemas.microsoft.com/office/drawing/2014/main" id="{8C4001D8-CEAC-421A-9F42-81FCA60965F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57E540E2-8061-483D-B1B7-D4A8B2084AD2}"/>
              </a:ext>
            </a:extLst>
          </p:cNvPr>
          <p:cNvSpPr/>
          <p:nvPr/>
        </p:nvSpPr>
        <p:spPr>
          <a:xfrm>
            <a:off x="3420434" y="1196752"/>
            <a:ext cx="2303131" cy="369332"/>
          </a:xfrm>
          <a:prstGeom prst="rect">
            <a:avLst/>
          </a:prstGeom>
        </p:spPr>
        <p:txBody>
          <a:bodyPr wrap="none">
            <a:spAutoFit/>
          </a:bodyPr>
          <a:lstStyle/>
          <a:p>
            <a:pPr marL="0" marR="0" algn="just" hangingPunct="0">
              <a:spcBef>
                <a:spcPts val="0"/>
              </a:spcBef>
              <a:spcAft>
                <a:spcPts val="0"/>
              </a:spcAft>
              <a:tabLst>
                <a:tab pos="771525" algn="l"/>
              </a:tabLst>
            </a:pPr>
            <a:r>
              <a:rPr lang="en-GB" dirty="0">
                <a:latin typeface="Calibri" panose="020F0502020204030204" pitchFamily="34" charset="0"/>
                <a:ea typeface="Times New Roman" panose="02020603050405020304" pitchFamily="18" charset="0"/>
                <a:cs typeface="Times New Roman" panose="02020603050405020304" pitchFamily="18" charset="0"/>
              </a:rPr>
              <a:t>Normal approximation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FDD1EB9-5974-4B6B-BD1B-A1F4367E7257}"/>
              </a:ext>
            </a:extLst>
          </p:cNvPr>
          <p:cNvSpPr/>
          <p:nvPr/>
        </p:nvSpPr>
        <p:spPr>
          <a:xfrm>
            <a:off x="2065231" y="4707668"/>
            <a:ext cx="5398388"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From Excel:</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Sigma = 30.81</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Zcal = - 2.3051, one-tail p-value = 0.0106 &lt; 0.05</a:t>
            </a:r>
          </a:p>
        </p:txBody>
      </p:sp>
      <p:pic>
        <p:nvPicPr>
          <p:cNvPr id="8" name="Picture 7">
            <a:extLst>
              <a:ext uri="{FF2B5EF4-FFF2-40B4-BE49-F238E27FC236}">
                <a16:creationId xmlns:a16="http://schemas.microsoft.com/office/drawing/2014/main" id="{FD9427C3-4EBC-4999-83AC-66B7A24E963D}"/>
              </a:ext>
            </a:extLst>
          </p:cNvPr>
          <p:cNvPicPr/>
          <p:nvPr/>
        </p:nvPicPr>
        <p:blipFill>
          <a:blip r:embed="rId2"/>
          <a:stretch>
            <a:fillRect/>
          </a:stretch>
        </p:blipFill>
        <p:spPr>
          <a:xfrm>
            <a:off x="1379043" y="1196752"/>
            <a:ext cx="6385912" cy="3456384"/>
          </a:xfrm>
          <a:prstGeom prst="rect">
            <a:avLst/>
          </a:prstGeom>
        </p:spPr>
      </p:pic>
    </p:spTree>
    <p:extLst>
      <p:ext uri="{BB962C8B-B14F-4D97-AF65-F5344CB8AC3E}">
        <p14:creationId xmlns:p14="http://schemas.microsoft.com/office/powerpoint/2010/main" val="3824137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EE9-71C5-4FE0-BE91-7BCA033D84F5}"/>
              </a:ext>
            </a:extLst>
          </p:cNvPr>
          <p:cNvSpPr>
            <a:spLocks noGrp="1"/>
          </p:cNvSpPr>
          <p:nvPr>
            <p:ph type="ctrTitle"/>
          </p:nvPr>
        </p:nvSpPr>
        <p:spPr/>
        <p:txBody>
          <a:bodyPr/>
          <a:lstStyle/>
          <a:p>
            <a:r>
              <a:rPr lang="en-GB" dirty="0"/>
              <a:t>SPSS solution (1/4)</a:t>
            </a:r>
          </a:p>
        </p:txBody>
      </p:sp>
      <p:sp>
        <p:nvSpPr>
          <p:cNvPr id="3" name="Slide Number Placeholder 2">
            <a:extLst>
              <a:ext uri="{FF2B5EF4-FFF2-40B4-BE49-F238E27FC236}">
                <a16:creationId xmlns:a16="http://schemas.microsoft.com/office/drawing/2014/main" id="{5C5FDE8F-33A0-4E58-AFE4-FE6BB46DD093}"/>
              </a:ext>
            </a:extLst>
          </p:cNvPr>
          <p:cNvSpPr>
            <a:spLocks noGrp="1"/>
          </p:cNvSpPr>
          <p:nvPr>
            <p:ph type="sldNum" sz="quarter" idx="10"/>
          </p:nvPr>
        </p:nvSpPr>
        <p:spPr/>
        <p:txBody>
          <a:bodyPr/>
          <a:lstStyle/>
          <a:p>
            <a:pPr>
              <a:defRPr/>
            </a:pPr>
            <a:fld id="{4D6024AB-D850-4FAE-AFC9-F5509490E0BC}" type="slidenum">
              <a:rPr lang="en-GB" smtClean="0"/>
              <a:pPr>
                <a:defRPr/>
              </a:pPr>
              <a:t>35</a:t>
            </a:fld>
            <a:endParaRPr lang="en-GB" dirty="0"/>
          </a:p>
        </p:txBody>
      </p:sp>
      <p:sp>
        <p:nvSpPr>
          <p:cNvPr id="4" name="Footer Placeholder 3">
            <a:extLst>
              <a:ext uri="{FF2B5EF4-FFF2-40B4-BE49-F238E27FC236}">
                <a16:creationId xmlns:a16="http://schemas.microsoft.com/office/drawing/2014/main" id="{E0FEA785-F9AF-4DCB-AE4D-E54481DB0F4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F7F3AF71-B5D6-44E5-A4A5-D453EA60C1A8}"/>
              </a:ext>
            </a:extLst>
          </p:cNvPr>
          <p:cNvSpPr/>
          <p:nvPr/>
        </p:nvSpPr>
        <p:spPr>
          <a:xfrm>
            <a:off x="500034" y="1196752"/>
            <a:ext cx="1207446"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Enter data </a:t>
            </a:r>
            <a:endParaRPr lang="en-GB" dirty="0"/>
          </a:p>
        </p:txBody>
      </p:sp>
      <p:pic>
        <p:nvPicPr>
          <p:cNvPr id="7" name="Picture 6">
            <a:extLst>
              <a:ext uri="{FF2B5EF4-FFF2-40B4-BE49-F238E27FC236}">
                <a16:creationId xmlns:a16="http://schemas.microsoft.com/office/drawing/2014/main" id="{00000000-0008-0000-1800-000007000000}"/>
              </a:ext>
            </a:extLst>
          </p:cNvPr>
          <p:cNvPicPr/>
          <p:nvPr/>
        </p:nvPicPr>
        <p:blipFill>
          <a:blip r:embed="rId2"/>
          <a:stretch>
            <a:fillRect/>
          </a:stretch>
        </p:blipFill>
        <p:spPr>
          <a:xfrm>
            <a:off x="2771800" y="1369060"/>
            <a:ext cx="2714600" cy="4703128"/>
          </a:xfrm>
          <a:prstGeom prst="rect">
            <a:avLst/>
          </a:prstGeom>
        </p:spPr>
      </p:pic>
    </p:spTree>
    <p:extLst>
      <p:ext uri="{BB962C8B-B14F-4D97-AF65-F5344CB8AC3E}">
        <p14:creationId xmlns:p14="http://schemas.microsoft.com/office/powerpoint/2010/main" val="1725944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EE9-71C5-4FE0-BE91-7BCA033D84F5}"/>
              </a:ext>
            </a:extLst>
          </p:cNvPr>
          <p:cNvSpPr>
            <a:spLocks noGrp="1"/>
          </p:cNvSpPr>
          <p:nvPr>
            <p:ph type="ctrTitle"/>
          </p:nvPr>
        </p:nvSpPr>
        <p:spPr/>
        <p:txBody>
          <a:bodyPr/>
          <a:lstStyle/>
          <a:p>
            <a:r>
              <a:rPr lang="en-GB" dirty="0"/>
              <a:t>SPSS solution (2/4)</a:t>
            </a:r>
          </a:p>
        </p:txBody>
      </p:sp>
      <p:sp>
        <p:nvSpPr>
          <p:cNvPr id="3" name="Slide Number Placeholder 2">
            <a:extLst>
              <a:ext uri="{FF2B5EF4-FFF2-40B4-BE49-F238E27FC236}">
                <a16:creationId xmlns:a16="http://schemas.microsoft.com/office/drawing/2014/main" id="{5C5FDE8F-33A0-4E58-AFE4-FE6BB46DD093}"/>
              </a:ext>
            </a:extLst>
          </p:cNvPr>
          <p:cNvSpPr>
            <a:spLocks noGrp="1"/>
          </p:cNvSpPr>
          <p:nvPr>
            <p:ph type="sldNum" sz="quarter" idx="10"/>
          </p:nvPr>
        </p:nvSpPr>
        <p:spPr/>
        <p:txBody>
          <a:bodyPr/>
          <a:lstStyle/>
          <a:p>
            <a:pPr>
              <a:defRPr/>
            </a:pPr>
            <a:fld id="{4D6024AB-D850-4FAE-AFC9-F5509490E0BC}" type="slidenum">
              <a:rPr lang="en-GB" smtClean="0"/>
              <a:pPr>
                <a:defRPr/>
              </a:pPr>
              <a:t>36</a:t>
            </a:fld>
            <a:endParaRPr lang="en-GB" dirty="0"/>
          </a:p>
        </p:txBody>
      </p:sp>
      <p:sp>
        <p:nvSpPr>
          <p:cNvPr id="4" name="Footer Placeholder 3">
            <a:extLst>
              <a:ext uri="{FF2B5EF4-FFF2-40B4-BE49-F238E27FC236}">
                <a16:creationId xmlns:a16="http://schemas.microsoft.com/office/drawing/2014/main" id="{E0FEA785-F9AF-4DCB-AE4D-E54481DB0F4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F9CA7F0C-1D16-431D-8F64-012EA0213D19}"/>
              </a:ext>
            </a:extLst>
          </p:cNvPr>
          <p:cNvSpPr/>
          <p:nvPr/>
        </p:nvSpPr>
        <p:spPr>
          <a:xfrm>
            <a:off x="556338" y="1602678"/>
            <a:ext cx="7920880" cy="369332"/>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new column will be called newY and will be equal to newY = Y + D</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dirty="0">
                <a:latin typeface="Calibri" panose="020F0502020204030204" pitchFamily="34" charset="0"/>
                <a:ea typeface="Times New Roman" panose="02020603050405020304" pitchFamily="18" charset="0"/>
                <a:cs typeface="Times New Roman" panose="02020603050405020304" pitchFamily="18" charset="0"/>
              </a:rPr>
              <a:t> = Y + 10.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2967136-A2FF-4545-BE02-1A63B4F9E98A}"/>
              </a:ext>
            </a:extLst>
          </p:cNvPr>
          <p:cNvSpPr/>
          <p:nvPr/>
        </p:nvSpPr>
        <p:spPr>
          <a:xfrm>
            <a:off x="500034" y="1196752"/>
            <a:ext cx="5328592"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Create a new column in SPSS given H</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X – Y – D</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353517D-9714-4319-B441-0A7BB44500DF}"/>
              </a:ext>
            </a:extLst>
          </p:cNvPr>
          <p:cNvSpPr/>
          <p:nvPr/>
        </p:nvSpPr>
        <p:spPr>
          <a:xfrm>
            <a:off x="510809" y="2060626"/>
            <a:ext cx="3701151" cy="646331"/>
          </a:xfrm>
          <a:prstGeom prst="rect">
            <a:avLst/>
          </a:prstGeom>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a:t>
            </a:r>
            <a:r>
              <a:rPr lang="en-GB" u="sng"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ransform &gt;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ompute Variable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F34C525-D4E4-4EE9-B12D-1E011218F623}"/>
              </a:ext>
            </a:extLst>
          </p:cNvPr>
          <p:cNvPicPr/>
          <p:nvPr/>
        </p:nvPicPr>
        <p:blipFill>
          <a:blip r:embed="rId2"/>
          <a:stretch>
            <a:fillRect/>
          </a:stretch>
        </p:blipFill>
        <p:spPr>
          <a:xfrm>
            <a:off x="4355976" y="2060626"/>
            <a:ext cx="4359399" cy="3888654"/>
          </a:xfrm>
          <a:prstGeom prst="rect">
            <a:avLst/>
          </a:prstGeom>
        </p:spPr>
      </p:pic>
      <p:sp>
        <p:nvSpPr>
          <p:cNvPr id="9" name="Rectangle 8">
            <a:extLst>
              <a:ext uri="{FF2B5EF4-FFF2-40B4-BE49-F238E27FC236}">
                <a16:creationId xmlns:a16="http://schemas.microsoft.com/office/drawing/2014/main" id="{C38A7708-531E-4ED6-B5D3-AA805C9EE039}"/>
              </a:ext>
            </a:extLst>
          </p:cNvPr>
          <p:cNvSpPr/>
          <p:nvPr/>
        </p:nvSpPr>
        <p:spPr>
          <a:xfrm>
            <a:off x="650523" y="3066519"/>
            <a:ext cx="3633445" cy="2585323"/>
          </a:xfrm>
          <a:prstGeom prst="rect">
            <a:avLst/>
          </a:prstGeom>
          <a:solidFill>
            <a:schemeClr val="accent3">
              <a:lumMod val="20000"/>
              <a:lumOff val="80000"/>
            </a:schemeClr>
          </a:solidFill>
        </p:spPr>
        <p:txBody>
          <a:bodyPr wrap="square">
            <a:spAutoFit/>
          </a:bodyPr>
          <a:lstStyle/>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Type newY into the Target Variable box</a:t>
            </a:r>
          </a:p>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Click on Y (below Type and Label button) and transfer to the Numeric Expression box</a:t>
            </a:r>
          </a:p>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In the Numeric Expression box add +10 to Y</a:t>
            </a:r>
          </a:p>
          <a:p>
            <a:pPr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246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EE9-71C5-4FE0-BE91-7BCA033D84F5}"/>
              </a:ext>
            </a:extLst>
          </p:cNvPr>
          <p:cNvSpPr>
            <a:spLocks noGrp="1"/>
          </p:cNvSpPr>
          <p:nvPr>
            <p:ph type="ctrTitle"/>
          </p:nvPr>
        </p:nvSpPr>
        <p:spPr/>
        <p:txBody>
          <a:bodyPr/>
          <a:lstStyle/>
          <a:p>
            <a:r>
              <a:rPr lang="en-GB" dirty="0"/>
              <a:t>SPSS solution (3/4)</a:t>
            </a:r>
          </a:p>
        </p:txBody>
      </p:sp>
      <p:sp>
        <p:nvSpPr>
          <p:cNvPr id="3" name="Slide Number Placeholder 2">
            <a:extLst>
              <a:ext uri="{FF2B5EF4-FFF2-40B4-BE49-F238E27FC236}">
                <a16:creationId xmlns:a16="http://schemas.microsoft.com/office/drawing/2014/main" id="{5C5FDE8F-33A0-4E58-AFE4-FE6BB46DD093}"/>
              </a:ext>
            </a:extLst>
          </p:cNvPr>
          <p:cNvSpPr>
            <a:spLocks noGrp="1"/>
          </p:cNvSpPr>
          <p:nvPr>
            <p:ph type="sldNum" sz="quarter" idx="10"/>
          </p:nvPr>
        </p:nvSpPr>
        <p:spPr/>
        <p:txBody>
          <a:bodyPr/>
          <a:lstStyle/>
          <a:p>
            <a:pPr>
              <a:defRPr/>
            </a:pPr>
            <a:fld id="{4D6024AB-D850-4FAE-AFC9-F5509490E0BC}" type="slidenum">
              <a:rPr lang="en-GB" smtClean="0"/>
              <a:pPr>
                <a:defRPr/>
              </a:pPr>
              <a:t>37</a:t>
            </a:fld>
            <a:endParaRPr lang="en-GB" dirty="0"/>
          </a:p>
        </p:txBody>
      </p:sp>
      <p:sp>
        <p:nvSpPr>
          <p:cNvPr id="4" name="Footer Placeholder 3">
            <a:extLst>
              <a:ext uri="{FF2B5EF4-FFF2-40B4-BE49-F238E27FC236}">
                <a16:creationId xmlns:a16="http://schemas.microsoft.com/office/drawing/2014/main" id="{E0FEA785-F9AF-4DCB-AE4D-E54481DB0F4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CB38B0F-58DC-4505-AA38-8282AD478FB4}"/>
              </a:ext>
            </a:extLst>
          </p:cNvPr>
          <p:cNvSpPr/>
          <p:nvPr/>
        </p:nvSpPr>
        <p:spPr>
          <a:xfrm>
            <a:off x="500034" y="1196752"/>
            <a:ext cx="2775822" cy="1200329"/>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a:t>
            </a: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a:t>
            </a:r>
            <a:r>
              <a:rPr lang="en-GB" u="sng" dirty="0">
                <a:latin typeface="Calibri" panose="020F0502020204030204" pitchFamily="34" charset="0"/>
                <a:ea typeface="Times New Roman" panose="02020603050405020304" pitchFamily="18" charset="0"/>
                <a:cs typeface="Times New Roman" panose="02020603050405020304" pitchFamily="18" charset="0"/>
              </a:rPr>
              <a:t>N</a:t>
            </a:r>
            <a:r>
              <a:rPr lang="en-GB" dirty="0">
                <a:latin typeface="Calibri" panose="020F0502020204030204" pitchFamily="34" charset="0"/>
                <a:ea typeface="Times New Roman" panose="02020603050405020304" pitchFamily="18" charset="0"/>
                <a:cs typeface="Times New Roman" panose="02020603050405020304" pitchFamily="18" charset="0"/>
              </a:rPr>
              <a:t>onparametric Tests &gt; </a:t>
            </a:r>
            <a:r>
              <a:rPr lang="en-GB" u="sng" dirty="0">
                <a:latin typeface="Calibri" panose="020F0502020204030204" pitchFamily="34" charset="0"/>
                <a:ea typeface="Times New Roman" panose="02020603050405020304" pitchFamily="18" charset="0"/>
                <a:cs typeface="Times New Roman" panose="02020603050405020304" pitchFamily="18" charset="0"/>
              </a:rPr>
              <a:t>L</a:t>
            </a:r>
            <a:r>
              <a:rPr lang="en-GB" dirty="0">
                <a:latin typeface="Calibri" panose="020F0502020204030204" pitchFamily="34" charset="0"/>
                <a:ea typeface="Times New Roman" panose="02020603050405020304" pitchFamily="18" charset="0"/>
                <a:cs typeface="Times New Roman" panose="02020603050405020304" pitchFamily="18" charset="0"/>
              </a:rPr>
              <a:t>egacy Dialogs &gt; 2 Re</a:t>
            </a:r>
            <a:r>
              <a:rPr lang="en-GB" u="sng" dirty="0">
                <a:latin typeface="Calibri" panose="020F0502020204030204" pitchFamily="34" charset="0"/>
                <a:ea typeface="Times New Roman" panose="02020603050405020304" pitchFamily="18" charset="0"/>
                <a:cs typeface="Times New Roman" panose="02020603050405020304" pitchFamily="18" charset="0"/>
              </a:rPr>
              <a:t>l</a:t>
            </a:r>
            <a:r>
              <a:rPr lang="en-GB" dirty="0">
                <a:latin typeface="Calibri" panose="020F0502020204030204" pitchFamily="34" charset="0"/>
                <a:ea typeface="Times New Roman" panose="02020603050405020304" pitchFamily="18" charset="0"/>
                <a:cs typeface="Times New Roman" panose="02020603050405020304" pitchFamily="18" charset="0"/>
              </a:rPr>
              <a:t>ated Samples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CD751E7-6ECB-471E-AA63-C239B56D20DB}"/>
              </a:ext>
            </a:extLst>
          </p:cNvPr>
          <p:cNvSpPr/>
          <p:nvPr/>
        </p:nvSpPr>
        <p:spPr>
          <a:xfrm>
            <a:off x="542496" y="2690336"/>
            <a:ext cx="2733360" cy="1477328"/>
          </a:xfrm>
          <a:prstGeom prst="rect">
            <a:avLst/>
          </a:prstGeom>
          <a:solidFill>
            <a:schemeClr val="accent3">
              <a:lumMod val="20000"/>
              <a:lumOff val="80000"/>
            </a:schemeClr>
          </a:solidFill>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Transfer X and newY variables to the </a:t>
            </a:r>
            <a:r>
              <a:rPr lang="en-GB" u="sng"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est Pairs box</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Wilcoxon test.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58B302E-3C39-4702-AF16-51A28BA40A75}"/>
              </a:ext>
            </a:extLst>
          </p:cNvPr>
          <p:cNvSpPr/>
          <p:nvPr/>
        </p:nvSpPr>
        <p:spPr>
          <a:xfrm>
            <a:off x="3453672" y="4365104"/>
            <a:ext cx="5328592" cy="1477328"/>
          </a:xfrm>
          <a:prstGeom prst="rect">
            <a:avLst/>
          </a:prstGeom>
          <a:solidFill>
            <a:schemeClr val="accent6">
              <a:lumMod val="20000"/>
              <a:lumOff val="80000"/>
            </a:schemeClr>
          </a:solidFill>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E</a:t>
            </a:r>
            <a:r>
              <a:rPr lang="en-GB" u="sng" dirty="0">
                <a:latin typeface="Calibri" panose="020F0502020204030204" pitchFamily="34" charset="0"/>
                <a:ea typeface="Times New Roman" panose="02020603050405020304" pitchFamily="18" charset="0"/>
                <a:cs typeface="Times New Roman" panose="02020603050405020304" pitchFamily="18" charset="0"/>
              </a:rPr>
              <a:t>x</a:t>
            </a:r>
            <a:r>
              <a:rPr lang="en-GB" dirty="0">
                <a:latin typeface="Calibri" panose="020F0502020204030204" pitchFamily="34" charset="0"/>
                <a:ea typeface="Times New Roman" panose="02020603050405020304" pitchFamily="18" charset="0"/>
                <a:cs typeface="Times New Roman" panose="02020603050405020304" pitchFamily="18" charset="0"/>
              </a:rPr>
              <a:t>act</a:t>
            </a:r>
          </a:p>
          <a:p>
            <a:pPr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Choose </a:t>
            </a:r>
            <a:r>
              <a:rPr lang="en-GB" u="sng" dirty="0">
                <a:latin typeface="Calibri" panose="020F0502020204030204" pitchFamily="34" charset="0"/>
                <a:ea typeface="Times New Roman" panose="02020603050405020304" pitchFamily="18" charset="0"/>
                <a:cs typeface="Times New Roman" panose="02020603050405020304" pitchFamily="18" charset="0"/>
              </a:rPr>
              <a:t>E</a:t>
            </a:r>
            <a:r>
              <a:rPr lang="en-GB" dirty="0">
                <a:latin typeface="Calibri" panose="020F0502020204030204" pitchFamily="34" charset="0"/>
                <a:ea typeface="Times New Roman" panose="02020603050405020304" pitchFamily="18" charset="0"/>
                <a:cs typeface="Times New Roman" panose="02020603050405020304" pitchFamily="18" charset="0"/>
              </a:rPr>
              <a:t>xact</a:t>
            </a:r>
          </a:p>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Choose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ontinue</a:t>
            </a:r>
          </a:p>
          <a:p>
            <a:pPr marL="285750" marR="0" indent="-285750" algn="just" hangingPunct="0">
              <a:spcBef>
                <a:spcPts val="0"/>
              </a:spcBef>
              <a:spcAft>
                <a:spcPts val="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Click Ok</a:t>
            </a:r>
          </a:p>
        </p:txBody>
      </p:sp>
      <p:pic>
        <p:nvPicPr>
          <p:cNvPr id="9" name="Picture 8">
            <a:extLst>
              <a:ext uri="{FF2B5EF4-FFF2-40B4-BE49-F238E27FC236}">
                <a16:creationId xmlns:a16="http://schemas.microsoft.com/office/drawing/2014/main" id="{00000000-0008-0000-1800-000009000000}"/>
              </a:ext>
            </a:extLst>
          </p:cNvPr>
          <p:cNvPicPr/>
          <p:nvPr/>
        </p:nvPicPr>
        <p:blipFill>
          <a:blip r:embed="rId2"/>
          <a:stretch>
            <a:fillRect/>
          </a:stretch>
        </p:blipFill>
        <p:spPr>
          <a:xfrm>
            <a:off x="3453672" y="1274966"/>
            <a:ext cx="5190294" cy="2892698"/>
          </a:xfrm>
          <a:prstGeom prst="rect">
            <a:avLst/>
          </a:prstGeom>
        </p:spPr>
      </p:pic>
    </p:spTree>
    <p:extLst>
      <p:ext uri="{BB962C8B-B14F-4D97-AF65-F5344CB8AC3E}">
        <p14:creationId xmlns:p14="http://schemas.microsoft.com/office/powerpoint/2010/main" val="4113199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EE9-71C5-4FE0-BE91-7BCA033D84F5}"/>
              </a:ext>
            </a:extLst>
          </p:cNvPr>
          <p:cNvSpPr>
            <a:spLocks noGrp="1"/>
          </p:cNvSpPr>
          <p:nvPr>
            <p:ph type="ctrTitle"/>
          </p:nvPr>
        </p:nvSpPr>
        <p:spPr/>
        <p:txBody>
          <a:bodyPr/>
          <a:lstStyle/>
          <a:p>
            <a:r>
              <a:rPr lang="en-GB" dirty="0"/>
              <a:t>SPSS solution (4/4)</a:t>
            </a:r>
          </a:p>
        </p:txBody>
      </p:sp>
      <p:sp>
        <p:nvSpPr>
          <p:cNvPr id="3" name="Slide Number Placeholder 2">
            <a:extLst>
              <a:ext uri="{FF2B5EF4-FFF2-40B4-BE49-F238E27FC236}">
                <a16:creationId xmlns:a16="http://schemas.microsoft.com/office/drawing/2014/main" id="{5C5FDE8F-33A0-4E58-AFE4-FE6BB46DD093}"/>
              </a:ext>
            </a:extLst>
          </p:cNvPr>
          <p:cNvSpPr>
            <a:spLocks noGrp="1"/>
          </p:cNvSpPr>
          <p:nvPr>
            <p:ph type="sldNum" sz="quarter" idx="10"/>
          </p:nvPr>
        </p:nvSpPr>
        <p:spPr/>
        <p:txBody>
          <a:bodyPr/>
          <a:lstStyle/>
          <a:p>
            <a:pPr>
              <a:defRPr/>
            </a:pPr>
            <a:fld id="{4D6024AB-D850-4FAE-AFC9-F5509490E0BC}" type="slidenum">
              <a:rPr lang="en-GB" smtClean="0"/>
              <a:pPr>
                <a:defRPr/>
              </a:pPr>
              <a:t>38</a:t>
            </a:fld>
            <a:endParaRPr lang="en-GB" dirty="0"/>
          </a:p>
        </p:txBody>
      </p:sp>
      <p:sp>
        <p:nvSpPr>
          <p:cNvPr id="4" name="Footer Placeholder 3">
            <a:extLst>
              <a:ext uri="{FF2B5EF4-FFF2-40B4-BE49-F238E27FC236}">
                <a16:creationId xmlns:a16="http://schemas.microsoft.com/office/drawing/2014/main" id="{E0FEA785-F9AF-4DCB-AE4D-E54481DB0F4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FD973634-DDBC-406C-92E5-06928FE0BEA1}"/>
              </a:ext>
            </a:extLst>
          </p:cNvPr>
          <p:cNvSpPr/>
          <p:nvPr/>
        </p:nvSpPr>
        <p:spPr>
          <a:xfrm>
            <a:off x="500034" y="1268760"/>
            <a:ext cx="1345240"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Output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B0FF157-2DD1-47D4-9E3E-A73446AE3895}"/>
              </a:ext>
            </a:extLst>
          </p:cNvPr>
          <p:cNvSpPr/>
          <p:nvPr/>
        </p:nvSpPr>
        <p:spPr>
          <a:xfrm>
            <a:off x="644649" y="3904024"/>
            <a:ext cx="3927351" cy="1754326"/>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From SPSS: T = 35</a:t>
            </a:r>
          </a:p>
          <a:p>
            <a:pPr marL="0" marR="0"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Asymptotic Z = - 2.311 with a two-tail p-value = 0.001. Therefore, one-tail asymptotic p-value = 0.001/2 = 0.0005, which agrees with the Excel solution.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D3F4D11-1FDE-4773-B259-05DF83C7822E}"/>
              </a:ext>
            </a:extLst>
          </p:cNvPr>
          <p:cNvSpPr txBox="1"/>
          <p:nvPr/>
        </p:nvSpPr>
        <p:spPr>
          <a:xfrm>
            <a:off x="4682927" y="4088690"/>
            <a:ext cx="4032448" cy="1569660"/>
          </a:xfrm>
          <a:prstGeom prst="rect">
            <a:avLst/>
          </a:prstGeom>
          <a:solidFill>
            <a:schemeClr val="accent4">
              <a:lumMod val="20000"/>
              <a:lumOff val="80000"/>
            </a:schemeClr>
          </a:solidFill>
        </p:spPr>
        <p:txBody>
          <a:bodyPr wrap="square" rtlCol="0">
            <a:spAutoFit/>
          </a:bodyPr>
          <a:lstStyle/>
          <a:p>
            <a:r>
              <a:rPr lang="en-GB" sz="1600" dirty="0"/>
              <a:t>The </a:t>
            </a:r>
            <a:r>
              <a:rPr lang="en-GB" sz="1600" u="sng" dirty="0"/>
              <a:t>exact solution</a:t>
            </a:r>
            <a:r>
              <a:rPr lang="en-GB" sz="1600" dirty="0"/>
              <a:t> two-tailed p-value = 0.000 which roughly agrees with the asymptotic solution of 0.001.</a:t>
            </a:r>
          </a:p>
          <a:p>
            <a:endParaRPr lang="en-GB" sz="1600" dirty="0"/>
          </a:p>
          <a:p>
            <a:r>
              <a:rPr lang="en-GB" sz="1600" dirty="0"/>
              <a:t>This suggest that the normal approximation is an appropriate solution.</a:t>
            </a:r>
          </a:p>
        </p:txBody>
      </p:sp>
      <p:sp>
        <p:nvSpPr>
          <p:cNvPr id="11" name="TextBox 10">
            <a:extLst>
              <a:ext uri="{FF2B5EF4-FFF2-40B4-BE49-F238E27FC236}">
                <a16:creationId xmlns:a16="http://schemas.microsoft.com/office/drawing/2014/main" id="{D0C331DF-FA31-4C28-AD81-FB0CCBE5A5A7}"/>
              </a:ext>
            </a:extLst>
          </p:cNvPr>
          <p:cNvSpPr txBox="1"/>
          <p:nvPr/>
        </p:nvSpPr>
        <p:spPr>
          <a:xfrm>
            <a:off x="5148064" y="3142709"/>
            <a:ext cx="2559199" cy="646331"/>
          </a:xfrm>
          <a:prstGeom prst="rect">
            <a:avLst/>
          </a:prstGeom>
          <a:solidFill>
            <a:schemeClr val="accent5">
              <a:lumMod val="20000"/>
              <a:lumOff val="80000"/>
            </a:schemeClr>
          </a:solidFill>
        </p:spPr>
        <p:txBody>
          <a:bodyPr wrap="square" rtlCol="0">
            <a:spAutoFit/>
          </a:bodyPr>
          <a:lstStyle/>
          <a:p>
            <a:r>
              <a:rPr lang="en-GB" dirty="0"/>
              <a:t>1-tail p-value = 0.021/2 = 0.011</a:t>
            </a:r>
          </a:p>
        </p:txBody>
      </p:sp>
      <p:pic>
        <p:nvPicPr>
          <p:cNvPr id="12" name="Picture 11">
            <a:extLst>
              <a:ext uri="{FF2B5EF4-FFF2-40B4-BE49-F238E27FC236}">
                <a16:creationId xmlns:a16="http://schemas.microsoft.com/office/drawing/2014/main" id="{77BEC429-8769-4C7D-A56D-5B91B975D84C}"/>
              </a:ext>
            </a:extLst>
          </p:cNvPr>
          <p:cNvPicPr/>
          <p:nvPr/>
        </p:nvPicPr>
        <p:blipFill>
          <a:blip r:embed="rId2"/>
          <a:stretch>
            <a:fillRect/>
          </a:stretch>
        </p:blipFill>
        <p:spPr>
          <a:xfrm>
            <a:off x="644648" y="1800904"/>
            <a:ext cx="3207271" cy="1988136"/>
          </a:xfrm>
          <a:prstGeom prst="rect">
            <a:avLst/>
          </a:prstGeom>
        </p:spPr>
      </p:pic>
      <p:pic>
        <p:nvPicPr>
          <p:cNvPr id="13" name="Picture 12">
            <a:extLst>
              <a:ext uri="{FF2B5EF4-FFF2-40B4-BE49-F238E27FC236}">
                <a16:creationId xmlns:a16="http://schemas.microsoft.com/office/drawing/2014/main" id="{BB7D13EC-47B5-4B97-B77B-89D0459FE9AE}"/>
              </a:ext>
            </a:extLst>
          </p:cNvPr>
          <p:cNvPicPr/>
          <p:nvPr/>
        </p:nvPicPr>
        <p:blipFill>
          <a:blip r:embed="rId3"/>
          <a:stretch>
            <a:fillRect/>
          </a:stretch>
        </p:blipFill>
        <p:spPr>
          <a:xfrm>
            <a:off x="4981248" y="1261878"/>
            <a:ext cx="2448272" cy="1725293"/>
          </a:xfrm>
          <a:prstGeom prst="rect">
            <a:avLst/>
          </a:prstGeom>
        </p:spPr>
      </p:pic>
      <p:sp>
        <p:nvSpPr>
          <p:cNvPr id="14" name="TextBox 13">
            <a:extLst>
              <a:ext uri="{FF2B5EF4-FFF2-40B4-BE49-F238E27FC236}">
                <a16:creationId xmlns:a16="http://schemas.microsoft.com/office/drawing/2014/main" id="{59403AA3-3A33-4DB5-B8C3-0A81E6EC5B68}"/>
              </a:ext>
            </a:extLst>
          </p:cNvPr>
          <p:cNvSpPr txBox="1"/>
          <p:nvPr/>
        </p:nvSpPr>
        <p:spPr>
          <a:xfrm>
            <a:off x="3306322" y="1374080"/>
            <a:ext cx="2232245" cy="369332"/>
          </a:xfrm>
          <a:prstGeom prst="rect">
            <a:avLst/>
          </a:prstGeom>
          <a:noFill/>
        </p:spPr>
        <p:txBody>
          <a:bodyPr wrap="square" rtlCol="0">
            <a:spAutoFit/>
          </a:bodyPr>
          <a:lstStyle/>
          <a:p>
            <a:r>
              <a:rPr lang="en-GB" b="1" dirty="0">
                <a:solidFill>
                  <a:srgbClr val="FF0000"/>
                </a:solidFill>
              </a:rPr>
              <a:t>???????????</a:t>
            </a:r>
          </a:p>
        </p:txBody>
      </p:sp>
    </p:spTree>
    <p:extLst>
      <p:ext uri="{BB962C8B-B14F-4D97-AF65-F5344CB8AC3E}">
        <p14:creationId xmlns:p14="http://schemas.microsoft.com/office/powerpoint/2010/main" val="586990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500063" y="214313"/>
            <a:ext cx="8208912" cy="857250"/>
          </a:xfrm>
          <a:solidFill>
            <a:schemeClr val="accent6">
              <a:lumMod val="20000"/>
              <a:lumOff val="80000"/>
            </a:schemeClr>
          </a:solidFill>
        </p:spPr>
        <p:txBody>
          <a:bodyPr/>
          <a:lstStyle/>
          <a:p>
            <a:r>
              <a:rPr lang="en-GB" sz="2400" dirty="0">
                <a:latin typeface="Arial" charset="0"/>
                <a:cs typeface="Arial" charset="0"/>
              </a:rPr>
              <a:t>Mann-Whitney U Test for 2 Independent Samples (1/2)</a:t>
            </a:r>
          </a:p>
        </p:txBody>
      </p:sp>
      <p:sp>
        <p:nvSpPr>
          <p:cNvPr id="3" name="Slide Number Placeholder 2"/>
          <p:cNvSpPr>
            <a:spLocks noGrp="1"/>
          </p:cNvSpPr>
          <p:nvPr>
            <p:ph type="sldNum" sz="quarter" idx="10"/>
          </p:nvPr>
        </p:nvSpPr>
        <p:spPr/>
        <p:txBody>
          <a:bodyPr/>
          <a:lstStyle/>
          <a:p>
            <a:pPr>
              <a:defRPr/>
            </a:pPr>
            <a:fld id="{FF4BDDA7-EBCF-4EC0-BACA-B1E71AFEF30E}" type="slidenum">
              <a:rPr lang="en-GB" smtClean="0"/>
              <a:pPr>
                <a:defRPr/>
              </a:pPr>
              <a:t>39</a:t>
            </a:fld>
            <a:endParaRPr lang="en-GB" dirty="0"/>
          </a:p>
        </p:txBody>
      </p:sp>
      <p:sp>
        <p:nvSpPr>
          <p:cNvPr id="481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7CB98A1A-E172-431B-B706-2749B3791192}"/>
              </a:ext>
            </a:extLst>
          </p:cNvPr>
          <p:cNvSpPr/>
          <p:nvPr/>
        </p:nvSpPr>
        <p:spPr>
          <a:xfrm>
            <a:off x="611560" y="1196752"/>
            <a:ext cx="8136904"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a:t>
            </a:r>
            <a:r>
              <a:rPr lang="en-GB" b="1" dirty="0">
                <a:latin typeface="Calibri" panose="020F0502020204030204" pitchFamily="34" charset="0"/>
                <a:ea typeface="Times New Roman" panose="02020603050405020304" pitchFamily="18" charset="0"/>
                <a:cs typeface="Times New Roman" panose="02020603050405020304" pitchFamily="18" charset="0"/>
              </a:rPr>
              <a:t>Mann-Whitney U test</a:t>
            </a:r>
            <a:r>
              <a:rPr lang="en-GB" dirty="0">
                <a:latin typeface="Calibri" panose="020F0502020204030204" pitchFamily="34" charset="0"/>
                <a:ea typeface="Times New Roman" panose="02020603050405020304" pitchFamily="18" charset="0"/>
                <a:cs typeface="Times New Roman" panose="02020603050405020304" pitchFamily="18" charset="0"/>
              </a:rPr>
              <a:t> is a non-parametric test that can be used in place of an unpaired t-test. It is used to test the null hypothesis that two samples come from the same population (i.e. have the same median) or, alternatively, whether observations in one sample tend to be larger than observations in the other.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7CDB488-D69A-424C-9B37-7A6BEE232BA7}"/>
              </a:ext>
            </a:extLst>
          </p:cNvPr>
          <p:cNvSpPr/>
          <p:nvPr/>
        </p:nvSpPr>
        <p:spPr>
          <a:xfrm>
            <a:off x="629704" y="2564556"/>
            <a:ext cx="8136904"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Although it is a non-parametric test it does assume that the two distributions are similar in shape. Where the samples are small, we need to use tables of critical values to find whether to reject the null hypothesis. Where the sample is large, we can use a test based on the normal distribution.</a:t>
            </a:r>
            <a:endParaRPr lang="en-GB" dirty="0"/>
          </a:p>
        </p:txBody>
      </p:sp>
      <p:sp>
        <p:nvSpPr>
          <p:cNvPr id="5" name="Rectangle 4">
            <a:extLst>
              <a:ext uri="{FF2B5EF4-FFF2-40B4-BE49-F238E27FC236}">
                <a16:creationId xmlns:a16="http://schemas.microsoft.com/office/drawing/2014/main" id="{587DA11F-45F8-45C6-A71F-9C4FA7C27C88}"/>
              </a:ext>
            </a:extLst>
          </p:cNvPr>
          <p:cNvSpPr/>
          <p:nvPr/>
        </p:nvSpPr>
        <p:spPr>
          <a:xfrm>
            <a:off x="615286" y="3983577"/>
            <a:ext cx="8208912" cy="1754326"/>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basic premise of the test is that once all the values in the two samples are put into a single ordered list, if they come from the same parent population, then the rank at which values from sample 1 and sample 2 appear will be by chance. If the two samples come from different populations, then the rank at which the sample values will appear will not be random and there will be a tendency for values from one of the samples to have lower ranks than values from the other sample.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5D89-19D9-409D-B0EA-04164F60030E}"/>
              </a:ext>
            </a:extLst>
          </p:cNvPr>
          <p:cNvSpPr>
            <a:spLocks noGrp="1"/>
          </p:cNvSpPr>
          <p:nvPr>
            <p:ph type="ctrTitle"/>
          </p:nvPr>
        </p:nvSpPr>
        <p:spPr>
          <a:xfrm>
            <a:off x="500034" y="285728"/>
            <a:ext cx="8176422" cy="714380"/>
          </a:xfrm>
        </p:spPr>
        <p:txBody>
          <a:bodyPr/>
          <a:lstStyle/>
          <a:p>
            <a:r>
              <a:rPr lang="en-US" sz="2000" dirty="0"/>
              <a:t>Which parametric statistical tests covered in this text book (Excel, SPSS)</a:t>
            </a:r>
            <a:endParaRPr lang="en-GB" sz="2000" dirty="0"/>
          </a:p>
        </p:txBody>
      </p:sp>
      <p:sp>
        <p:nvSpPr>
          <p:cNvPr id="3" name="Slide Number Placeholder 2">
            <a:extLst>
              <a:ext uri="{FF2B5EF4-FFF2-40B4-BE49-F238E27FC236}">
                <a16:creationId xmlns:a16="http://schemas.microsoft.com/office/drawing/2014/main" id="{A2D9762B-F29F-41F5-9CD5-F42782356677}"/>
              </a:ext>
            </a:extLst>
          </p:cNvPr>
          <p:cNvSpPr>
            <a:spLocks noGrp="1"/>
          </p:cNvSpPr>
          <p:nvPr>
            <p:ph type="sldNum" sz="quarter" idx="10"/>
          </p:nvPr>
        </p:nvSpPr>
        <p:spPr/>
        <p:txBody>
          <a:bodyPr/>
          <a:lstStyle/>
          <a:p>
            <a:pPr>
              <a:defRPr/>
            </a:pPr>
            <a:fld id="{4D6024AB-D850-4FAE-AFC9-F5509490E0BC}" type="slidenum">
              <a:rPr lang="en-GB" smtClean="0"/>
              <a:pPr>
                <a:defRPr/>
              </a:pPr>
              <a:t>4</a:t>
            </a:fld>
            <a:endParaRPr lang="en-GB" dirty="0"/>
          </a:p>
        </p:txBody>
      </p:sp>
      <p:sp>
        <p:nvSpPr>
          <p:cNvPr id="4" name="Footer Placeholder 3">
            <a:extLst>
              <a:ext uri="{FF2B5EF4-FFF2-40B4-BE49-F238E27FC236}">
                <a16:creationId xmlns:a16="http://schemas.microsoft.com/office/drawing/2014/main" id="{360AEB36-F8CE-4434-A60B-98BDFE07992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9C9D2C1-4C71-46B5-88DE-57426FE0889A}"/>
              </a:ext>
            </a:extLst>
          </p:cNvPr>
          <p:cNvSpPr/>
          <p:nvPr/>
        </p:nvSpPr>
        <p:spPr>
          <a:xfrm>
            <a:off x="515800" y="1268760"/>
            <a:ext cx="8176421" cy="923330"/>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Table 8.1 provides a list of chi square or non-parametric statistical tests described in this textbook together with identification of which methods are solved via Excel and SPSS.</a:t>
            </a:r>
            <a:endParaRPr lang="en-GB" dirty="0"/>
          </a:p>
        </p:txBody>
      </p:sp>
      <p:graphicFrame>
        <p:nvGraphicFramePr>
          <p:cNvPr id="6" name="Table 5">
            <a:extLst>
              <a:ext uri="{FF2B5EF4-FFF2-40B4-BE49-F238E27FC236}">
                <a16:creationId xmlns:a16="http://schemas.microsoft.com/office/drawing/2014/main" id="{84AB5140-A8A9-4BFB-BA78-63E5D7978AAF}"/>
              </a:ext>
            </a:extLst>
          </p:cNvPr>
          <p:cNvGraphicFramePr>
            <a:graphicFrameLocks noGrp="1"/>
          </p:cNvGraphicFramePr>
          <p:nvPr>
            <p:extLst>
              <p:ext uri="{D42A27DB-BD31-4B8C-83A1-F6EECF244321}">
                <p14:modId xmlns:p14="http://schemas.microsoft.com/office/powerpoint/2010/main" val="2340215142"/>
              </p:ext>
            </p:extLst>
          </p:nvPr>
        </p:nvGraphicFramePr>
        <p:xfrm>
          <a:off x="1547664" y="2499751"/>
          <a:ext cx="5874976" cy="2426148"/>
        </p:xfrm>
        <a:graphic>
          <a:graphicData uri="http://schemas.openxmlformats.org/drawingml/2006/table">
            <a:tbl>
              <a:tblPr firstRow="1" firstCol="1" bandRow="1">
                <a:tableStyleId>{5C22544A-7EE6-4342-B048-85BDC9FD1C3A}</a:tableStyleId>
              </a:tblPr>
              <a:tblGrid>
                <a:gridCol w="4027098">
                  <a:extLst>
                    <a:ext uri="{9D8B030D-6E8A-4147-A177-3AD203B41FA5}">
                      <a16:colId xmlns:a16="http://schemas.microsoft.com/office/drawing/2014/main" val="3876099517"/>
                    </a:ext>
                  </a:extLst>
                </a:gridCol>
                <a:gridCol w="923939">
                  <a:extLst>
                    <a:ext uri="{9D8B030D-6E8A-4147-A177-3AD203B41FA5}">
                      <a16:colId xmlns:a16="http://schemas.microsoft.com/office/drawing/2014/main" val="2594675540"/>
                    </a:ext>
                  </a:extLst>
                </a:gridCol>
                <a:gridCol w="923939">
                  <a:extLst>
                    <a:ext uri="{9D8B030D-6E8A-4147-A177-3AD203B41FA5}">
                      <a16:colId xmlns:a16="http://schemas.microsoft.com/office/drawing/2014/main" val="1969669778"/>
                    </a:ext>
                  </a:extLst>
                </a:gridCol>
              </a:tblGrid>
              <a:tr h="242615">
                <a:tc>
                  <a:txBody>
                    <a:bodyPr/>
                    <a:lstStyle/>
                    <a:p>
                      <a:pPr marL="0" marR="0" algn="l" hangingPunct="0">
                        <a:spcBef>
                          <a:spcPts val="0"/>
                        </a:spcBef>
                        <a:spcAft>
                          <a:spcPts val="0"/>
                        </a:spcAft>
                      </a:pPr>
                      <a:r>
                        <a:rPr lang="en-US" sz="1400">
                          <a:effectLst/>
                        </a:rPr>
                        <a:t>Statistics test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Excel</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SPSS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4930547"/>
                  </a:ext>
                </a:extLst>
              </a:tr>
              <a:tr h="242615">
                <a:tc>
                  <a:txBody>
                    <a:bodyPr/>
                    <a:lstStyle/>
                    <a:p>
                      <a:pPr marL="0" marR="0" algn="l" hangingPunct="0">
                        <a:spcBef>
                          <a:spcPts val="0"/>
                        </a:spcBef>
                        <a:spcAft>
                          <a:spcPts val="0"/>
                        </a:spcAft>
                      </a:pPr>
                      <a:r>
                        <a:rPr lang="en-US" sz="1400">
                          <a:effectLst/>
                        </a:rPr>
                        <a:t>Chi-square test of independence test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8748593"/>
                  </a:ext>
                </a:extLst>
              </a:tr>
              <a:tr h="485229">
                <a:tc>
                  <a:txBody>
                    <a:bodyPr/>
                    <a:lstStyle/>
                    <a:p>
                      <a:pPr marL="0" marR="0" algn="l" hangingPunct="0">
                        <a:spcBef>
                          <a:spcPts val="0"/>
                        </a:spcBef>
                        <a:spcAft>
                          <a:spcPts val="0"/>
                        </a:spcAft>
                      </a:pPr>
                      <a:r>
                        <a:rPr lang="en-US" sz="1400">
                          <a:effectLst/>
                        </a:rPr>
                        <a:t>Chi-square test for two proportions (independent samples) test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9973239"/>
                  </a:ext>
                </a:extLst>
              </a:tr>
              <a:tr h="485229">
                <a:tc>
                  <a:txBody>
                    <a:bodyPr/>
                    <a:lstStyle/>
                    <a:p>
                      <a:pPr marL="0" marR="0" algn="l" hangingPunct="0">
                        <a:spcBef>
                          <a:spcPts val="0"/>
                        </a:spcBef>
                        <a:spcAft>
                          <a:spcPts val="0"/>
                        </a:spcAft>
                      </a:pPr>
                      <a:r>
                        <a:rPr lang="en-US" sz="1400">
                          <a:effectLst/>
                        </a:rPr>
                        <a:t>McNemar’s test for the difference between two proportions (dependent samples) test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1877071"/>
                  </a:ext>
                </a:extLst>
              </a:tr>
              <a:tr h="242615">
                <a:tc>
                  <a:txBody>
                    <a:bodyPr/>
                    <a:lstStyle/>
                    <a:p>
                      <a:pPr marL="0" marR="0" algn="l" hangingPunct="0">
                        <a:spcBef>
                          <a:spcPts val="0"/>
                        </a:spcBef>
                        <a:spcAft>
                          <a:spcPts val="0"/>
                        </a:spcAft>
                      </a:pPr>
                      <a:r>
                        <a:rPr lang="en-US" sz="1400">
                          <a:effectLst/>
                        </a:rPr>
                        <a:t>Chi-square goodness-of-fit test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6945829"/>
                  </a:ext>
                </a:extLst>
              </a:tr>
              <a:tr h="242615">
                <a:tc>
                  <a:txBody>
                    <a:bodyPr/>
                    <a:lstStyle/>
                    <a:p>
                      <a:pPr marL="0" marR="0" algn="l" hangingPunct="0">
                        <a:spcBef>
                          <a:spcPts val="0"/>
                        </a:spcBef>
                        <a:spcAft>
                          <a:spcPts val="0"/>
                        </a:spcAft>
                      </a:pPr>
                      <a:r>
                        <a:rPr lang="en-US" sz="1400">
                          <a:effectLst/>
                        </a:rPr>
                        <a:t>Sign test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7299089"/>
                  </a:ext>
                </a:extLst>
              </a:tr>
              <a:tr h="242615">
                <a:tc>
                  <a:txBody>
                    <a:bodyPr/>
                    <a:lstStyle/>
                    <a:p>
                      <a:pPr marL="0" marR="0" algn="l" hangingPunct="0">
                        <a:spcBef>
                          <a:spcPts val="0"/>
                        </a:spcBef>
                        <a:spcAft>
                          <a:spcPts val="0"/>
                        </a:spcAft>
                      </a:pPr>
                      <a:r>
                        <a:rPr lang="en-US" sz="1400">
                          <a:effectLst/>
                        </a:rPr>
                        <a:t>Wilcoxon signed rank sum test for matched pairs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1687575"/>
                  </a:ext>
                </a:extLst>
              </a:tr>
              <a:tr h="242615">
                <a:tc>
                  <a:txBody>
                    <a:bodyPr/>
                    <a:lstStyle/>
                    <a:p>
                      <a:pPr marL="0" marR="0" algn="l" hangingPunct="0">
                        <a:spcBef>
                          <a:spcPts val="0"/>
                        </a:spcBef>
                        <a:spcAft>
                          <a:spcPts val="0"/>
                        </a:spcAft>
                      </a:pPr>
                      <a:r>
                        <a:rPr lang="en-US" sz="1400">
                          <a:effectLst/>
                        </a:rPr>
                        <a:t>Mann-Whitney test for two independent samples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a:effectLst/>
                        </a:rPr>
                        <a:t>Yes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US" sz="1400" dirty="0">
                          <a:effectLst/>
                        </a:rPr>
                        <a:t>Yes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6078628"/>
                  </a:ext>
                </a:extLst>
              </a:tr>
            </a:tbl>
          </a:graphicData>
        </a:graphic>
      </p:graphicFrame>
    </p:spTree>
    <p:extLst>
      <p:ext uri="{BB962C8B-B14F-4D97-AF65-F5344CB8AC3E}">
        <p14:creationId xmlns:p14="http://schemas.microsoft.com/office/powerpoint/2010/main" val="735281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4D2D-4544-4D97-8A9A-0377786AAA91}"/>
              </a:ext>
            </a:extLst>
          </p:cNvPr>
          <p:cNvSpPr>
            <a:spLocks noGrp="1"/>
          </p:cNvSpPr>
          <p:nvPr>
            <p:ph type="ctrTitle"/>
          </p:nvPr>
        </p:nvSpPr>
        <p:spPr>
          <a:xfrm>
            <a:off x="500034" y="285728"/>
            <a:ext cx="8248430" cy="714380"/>
          </a:xfrm>
        </p:spPr>
        <p:txBody>
          <a:bodyPr/>
          <a:lstStyle/>
          <a:p>
            <a:r>
              <a:rPr lang="en-GB" sz="2400" dirty="0">
                <a:latin typeface="Arial" charset="0"/>
                <a:cs typeface="Arial" charset="0"/>
              </a:rPr>
              <a:t>Mann-Whitney U Test for 2 Independent Samples (2/2)</a:t>
            </a:r>
            <a:endParaRPr lang="en-GB" sz="2400" dirty="0"/>
          </a:p>
        </p:txBody>
      </p:sp>
      <p:sp>
        <p:nvSpPr>
          <p:cNvPr id="3" name="Slide Number Placeholder 2">
            <a:extLst>
              <a:ext uri="{FF2B5EF4-FFF2-40B4-BE49-F238E27FC236}">
                <a16:creationId xmlns:a16="http://schemas.microsoft.com/office/drawing/2014/main" id="{1856E0B3-F153-4060-91E0-B9F8F90D7D93}"/>
              </a:ext>
            </a:extLst>
          </p:cNvPr>
          <p:cNvSpPr>
            <a:spLocks noGrp="1"/>
          </p:cNvSpPr>
          <p:nvPr>
            <p:ph type="sldNum" sz="quarter" idx="10"/>
          </p:nvPr>
        </p:nvSpPr>
        <p:spPr/>
        <p:txBody>
          <a:bodyPr/>
          <a:lstStyle/>
          <a:p>
            <a:pPr>
              <a:defRPr/>
            </a:pPr>
            <a:fld id="{4D6024AB-D850-4FAE-AFC9-F5509490E0BC}" type="slidenum">
              <a:rPr lang="en-GB" smtClean="0"/>
              <a:pPr>
                <a:defRPr/>
              </a:pPr>
              <a:t>40</a:t>
            </a:fld>
            <a:endParaRPr lang="en-GB" dirty="0"/>
          </a:p>
        </p:txBody>
      </p:sp>
      <p:sp>
        <p:nvSpPr>
          <p:cNvPr id="4" name="Footer Placeholder 3">
            <a:extLst>
              <a:ext uri="{FF2B5EF4-FFF2-40B4-BE49-F238E27FC236}">
                <a16:creationId xmlns:a16="http://schemas.microsoft.com/office/drawing/2014/main" id="{F9E07994-1F35-4603-830B-B9AAB4950CA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AC5BCFA-2E0B-4844-965E-41EF6E1AD695}"/>
              </a:ext>
            </a:extLst>
          </p:cNvPr>
          <p:cNvSpPr/>
          <p:nvPr/>
        </p:nvSpPr>
        <p:spPr>
          <a:xfrm>
            <a:off x="497740" y="1268760"/>
            <a:ext cx="8250724" cy="1754326"/>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We are thus testing for different locations of the two samples. When you want to compare the distributions in two samples which are independent of each other then you have two tests you can apply: Mann-Whitney U test or the equivalent Wilcoxon rank-sum test. In this section, we will adopt the Mann-Whitney U test method to solve this type of problem. Whenever n</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and n</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is greater than 20, a large sample approximation can be used for the distribution of the Mann-Whitney U statistic.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6E5F3D0-8658-4657-A419-CAD504EA33E7}"/>
              </a:ext>
            </a:extLst>
          </p:cNvPr>
          <p:cNvSpPr/>
          <p:nvPr/>
        </p:nvSpPr>
        <p:spPr>
          <a:xfrm>
            <a:off x="1272183" y="3291738"/>
            <a:ext cx="1728192" cy="1200329"/>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Mann-Whitney U test assumptions are as follows:</a:t>
            </a:r>
            <a:endParaRPr lang="en-GB" dirty="0"/>
          </a:p>
        </p:txBody>
      </p:sp>
      <p:sp>
        <p:nvSpPr>
          <p:cNvPr id="7" name="Rectangle 6">
            <a:extLst>
              <a:ext uri="{FF2B5EF4-FFF2-40B4-BE49-F238E27FC236}">
                <a16:creationId xmlns:a16="http://schemas.microsoft.com/office/drawing/2014/main" id="{4B0D9932-83E0-4879-86BA-74706084076E}"/>
              </a:ext>
            </a:extLst>
          </p:cNvPr>
          <p:cNvSpPr/>
          <p:nvPr/>
        </p:nvSpPr>
        <p:spPr>
          <a:xfrm>
            <a:off x="3295685" y="3025148"/>
            <a:ext cx="5400600" cy="1754326"/>
          </a:xfrm>
          <a:prstGeom prst="rect">
            <a:avLst/>
          </a:prstGeom>
          <a:solidFill>
            <a:schemeClr val="accent3">
              <a:lumMod val="20000"/>
              <a:lumOff val="80000"/>
            </a:schemeClr>
          </a:solidFill>
        </p:spPr>
        <p:txBody>
          <a:bodyPr wrap="square">
            <a:spAutoFit/>
          </a:bodyPr>
          <a:lstStyle/>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The sample drawn from the population is random.</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Independence within the samples and mutual independence is assumed.  That means that an observation is in one group or the other (it cannot be in both).</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Ordinal measurement scale is assumed.</a:t>
            </a:r>
          </a:p>
        </p:txBody>
      </p:sp>
      <p:sp>
        <p:nvSpPr>
          <p:cNvPr id="8" name="Rectangle 7">
            <a:extLst>
              <a:ext uri="{FF2B5EF4-FFF2-40B4-BE49-F238E27FC236}">
                <a16:creationId xmlns:a16="http://schemas.microsoft.com/office/drawing/2014/main" id="{9214127E-05D2-4446-84A7-A7A009285DC5}"/>
              </a:ext>
            </a:extLst>
          </p:cNvPr>
          <p:cNvSpPr/>
          <p:nvPr/>
        </p:nvSpPr>
        <p:spPr>
          <a:xfrm>
            <a:off x="497740" y="4913915"/>
            <a:ext cx="8250724" cy="923330"/>
          </a:xfrm>
          <a:prstGeom prst="rect">
            <a:avLst/>
          </a:prstGeom>
          <a:solidFill>
            <a:schemeClr val="accent4">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Although it is a non-parametric test it does assume that the two distributions are similar in shape. This is the nonparametric equivalent test to the two-sample t-test with equal variances.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147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92E1-FE58-486C-9259-28635EBE8B97}"/>
              </a:ext>
            </a:extLst>
          </p:cNvPr>
          <p:cNvSpPr>
            <a:spLocks noGrp="1"/>
          </p:cNvSpPr>
          <p:nvPr>
            <p:ph type="ctrTitle"/>
          </p:nvPr>
        </p:nvSpPr>
        <p:spPr/>
        <p:txBody>
          <a:bodyPr/>
          <a:lstStyle/>
          <a:p>
            <a:r>
              <a:rPr lang="en-GB" dirty="0"/>
              <a:t>Solution process</a:t>
            </a:r>
          </a:p>
        </p:txBody>
      </p:sp>
      <p:sp>
        <p:nvSpPr>
          <p:cNvPr id="3" name="Slide Number Placeholder 2">
            <a:extLst>
              <a:ext uri="{FF2B5EF4-FFF2-40B4-BE49-F238E27FC236}">
                <a16:creationId xmlns:a16="http://schemas.microsoft.com/office/drawing/2014/main" id="{AB5239C3-43B6-4288-90B2-830B88EDE435}"/>
              </a:ext>
            </a:extLst>
          </p:cNvPr>
          <p:cNvSpPr>
            <a:spLocks noGrp="1"/>
          </p:cNvSpPr>
          <p:nvPr>
            <p:ph type="sldNum" sz="quarter" idx="10"/>
          </p:nvPr>
        </p:nvSpPr>
        <p:spPr/>
        <p:txBody>
          <a:bodyPr/>
          <a:lstStyle/>
          <a:p>
            <a:pPr>
              <a:defRPr/>
            </a:pPr>
            <a:fld id="{4D6024AB-D850-4FAE-AFC9-F5509490E0BC}" type="slidenum">
              <a:rPr lang="en-GB" smtClean="0"/>
              <a:pPr>
                <a:defRPr/>
              </a:pPr>
              <a:t>41</a:t>
            </a:fld>
            <a:endParaRPr lang="en-GB" dirty="0"/>
          </a:p>
        </p:txBody>
      </p:sp>
      <p:sp>
        <p:nvSpPr>
          <p:cNvPr id="4" name="Footer Placeholder 3">
            <a:extLst>
              <a:ext uri="{FF2B5EF4-FFF2-40B4-BE49-F238E27FC236}">
                <a16:creationId xmlns:a16="http://schemas.microsoft.com/office/drawing/2014/main" id="{AEC024F6-6467-4D29-8A48-399B62EA73BE}"/>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AA27481-4544-41AD-AB3B-1C553D06CE95}"/>
              </a:ext>
            </a:extLst>
          </p:cNvPr>
          <p:cNvSpPr/>
          <p:nvPr/>
        </p:nvSpPr>
        <p:spPr>
          <a:xfrm>
            <a:off x="500034" y="1340768"/>
            <a:ext cx="8320438" cy="4524315"/>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solution process can be broken down into a series of steps:</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Input the two choices into the first column and identify each different group with an identifier.</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Input the two sets of data into the next column with each correct identifier attached.</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Rank average the combined data set.</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Count the number in the first group and the number in the second group.</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Calculate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and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Calculate U = minimum value of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and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Use statistical tables for the Mann-Whitney U tests to find the probability of observing a value of U or lower. This is your p-value if the test is one-sided. If your alternative hypothesis is two sided, then double this probability to give the p-value.</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For large samples (n &gt; 20), the U statistic is approximately normally distributed under the null hypothesis that the population differences are centered at zero.</a:t>
            </a:r>
            <a:endPar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185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Example 8.7</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42</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D1D421E-3D1F-4897-8B63-7EEC0B0F0B56}"/>
              </a:ext>
            </a:extLst>
          </p:cNvPr>
          <p:cNvSpPr/>
          <p:nvPr/>
        </p:nvSpPr>
        <p:spPr>
          <a:xfrm>
            <a:off x="526020" y="1196752"/>
            <a:ext cx="8222444" cy="2031325"/>
          </a:xfrm>
          <a:prstGeom prst="rect">
            <a:avLst/>
          </a:prstGeom>
        </p:spPr>
        <p:txBody>
          <a:bodyPr wrap="square">
            <a:spAutoFit/>
          </a:bodyPr>
          <a:lstStyle/>
          <a:p>
            <a:pPr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 company is considering adopting a new method of training for its employees. To assess whether the new method improves employees’ effectiveness, the firm has collected two random samples from the population of employees sitting the examination. </a:t>
            </a:r>
            <a:r>
              <a:rPr lang="en-GB" sz="1800" u="none" strike="noStrike" dirty="0">
                <a:effectLst/>
                <a:latin typeface="+mn-lt"/>
                <a:ea typeface="Times New Roman" panose="02020603050405020304" pitchFamily="18" charset="0"/>
                <a:cs typeface="Times New Roman" panose="02020603050405020304" pitchFamily="18" charset="0"/>
              </a:rPr>
              <a:t>Training type 1 employees have studied via the traditional method, and training type 2 employees via the new method. </a:t>
            </a:r>
            <a:r>
              <a:rPr lang="en-GB" dirty="0">
                <a:latin typeface="+mn-lt"/>
                <a:ea typeface="Times New Roman" panose="02020603050405020304" pitchFamily="18" charset="0"/>
                <a:cs typeface="Times New Roman" panose="02020603050405020304" pitchFamily="18" charset="0"/>
              </a:rPr>
              <a:t>The exam scores are given below in Table 8.33 (partial view). </a:t>
            </a:r>
            <a:endParaRPr lang="en-GB" dirty="0">
              <a:latin typeface="+mn-lt"/>
            </a:endParaRPr>
          </a:p>
          <a:p>
            <a:pPr marL="0" marR="0" algn="just" hangingPunct="0">
              <a:spcBef>
                <a:spcPts val="0"/>
              </a:spcBef>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3ADD3CD-4095-471C-85B5-A1876F7F184B}"/>
              </a:ext>
            </a:extLst>
          </p:cNvPr>
          <p:cNvSpPr/>
          <p:nvPr/>
        </p:nvSpPr>
        <p:spPr>
          <a:xfrm>
            <a:off x="500034" y="2861998"/>
            <a:ext cx="8193844" cy="64633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firm has analysed previous data and the outcome of the results provides evidence that the distribution is not normally distributed but is skewed to the left. </a:t>
            </a:r>
            <a:endParaRPr lang="en-GB" dirty="0"/>
          </a:p>
        </p:txBody>
      </p:sp>
      <p:sp>
        <p:nvSpPr>
          <p:cNvPr id="9" name="Rectangle 8">
            <a:extLst>
              <a:ext uri="{FF2B5EF4-FFF2-40B4-BE49-F238E27FC236}">
                <a16:creationId xmlns:a16="http://schemas.microsoft.com/office/drawing/2014/main" id="{EE238916-7E0D-465C-B7DE-236CD08FC0A0}"/>
              </a:ext>
            </a:extLst>
          </p:cNvPr>
          <p:cNvSpPr/>
          <p:nvPr/>
        </p:nvSpPr>
        <p:spPr>
          <a:xfrm>
            <a:off x="528634" y="5058371"/>
            <a:ext cx="8219830" cy="923330"/>
          </a:xfrm>
          <a:prstGeom prst="rect">
            <a:avLst/>
          </a:prstGeom>
          <a:solidFill>
            <a:schemeClr val="accent4">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This information provides concerns about the suitability of using a two-sample independent t test to undertake the analysis. Instead, we decide to use a suitable distribution free test. In this case, the appropriate test is the Mann-Whitney U test. </a:t>
            </a:r>
            <a:endParaRPr lang="en-GB" dirty="0"/>
          </a:p>
        </p:txBody>
      </p:sp>
      <p:pic>
        <p:nvPicPr>
          <p:cNvPr id="10" name="Picture 9">
            <a:extLst>
              <a:ext uri="{FF2B5EF4-FFF2-40B4-BE49-F238E27FC236}">
                <a16:creationId xmlns:a16="http://schemas.microsoft.com/office/drawing/2014/main" id="{B551F8B8-F985-44A8-A6F6-7329BA958253}"/>
              </a:ext>
            </a:extLst>
          </p:cNvPr>
          <p:cNvPicPr>
            <a:picLocks noChangeAspect="1"/>
          </p:cNvPicPr>
          <p:nvPr/>
        </p:nvPicPr>
        <p:blipFill>
          <a:blip r:embed="rId2"/>
          <a:stretch>
            <a:fillRect/>
          </a:stretch>
        </p:blipFill>
        <p:spPr>
          <a:xfrm>
            <a:off x="2195736" y="3428540"/>
            <a:ext cx="4170293" cy="1584588"/>
          </a:xfrm>
          <a:prstGeom prst="rect">
            <a:avLst/>
          </a:prstGeom>
        </p:spPr>
      </p:pic>
    </p:spTree>
    <p:extLst>
      <p:ext uri="{BB962C8B-B14F-4D97-AF65-F5344CB8AC3E}">
        <p14:creationId xmlns:p14="http://schemas.microsoft.com/office/powerpoint/2010/main" val="1910900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Example 8.7 solution (1/9)</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43</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DAD16D74-1FBD-4635-8C45-6F3A04E1D9A3}"/>
              </a:ext>
            </a:extLst>
          </p:cNvPr>
          <p:cNvSpPr/>
          <p:nvPr/>
        </p:nvSpPr>
        <p:spPr>
          <a:xfrm>
            <a:off x="539552" y="1268760"/>
            <a:ext cx="2533322" cy="369332"/>
          </a:xfrm>
          <a:prstGeom prst="rect">
            <a:avLst/>
          </a:prstGeom>
          <a:solidFill>
            <a:schemeClr val="tx2">
              <a:lumMod val="20000"/>
              <a:lumOff val="80000"/>
            </a:schemeClr>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1 - State hypothesis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2714F6F-FC81-49DA-B75C-65F45060E6B4}"/>
              </a:ext>
            </a:extLst>
          </p:cNvPr>
          <p:cNvSpPr/>
          <p:nvPr/>
        </p:nvSpPr>
        <p:spPr>
          <a:xfrm>
            <a:off x="539552" y="3683128"/>
            <a:ext cx="1942968" cy="369332"/>
          </a:xfrm>
          <a:prstGeom prst="rect">
            <a:avLst/>
          </a:prstGeom>
          <a:solidFill>
            <a:schemeClr val="accent2">
              <a:lumMod val="20000"/>
              <a:lumOff val="80000"/>
            </a:schemeClr>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2 - Select test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65E99E1-1C6E-4668-92A4-2AEE0436A38A}"/>
              </a:ext>
            </a:extLst>
          </p:cNvPr>
          <p:cNvSpPr/>
          <p:nvPr/>
        </p:nvSpPr>
        <p:spPr>
          <a:xfrm>
            <a:off x="1043608" y="4111912"/>
            <a:ext cx="4572000" cy="1477328"/>
          </a:xfrm>
          <a:prstGeom prst="rect">
            <a:avLst/>
          </a:prstGeom>
        </p:spPr>
        <p:txBody>
          <a:bodyPr>
            <a:spAutoFit/>
          </a:bodyPr>
          <a:lstStyle/>
          <a:p>
            <a:pPr marL="285750" lvl="1"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Comparing two independent samples</a:t>
            </a:r>
          </a:p>
          <a:p>
            <a:pPr marL="285750" lvl="1"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Both samples consist of ratio data</a:t>
            </a:r>
          </a:p>
          <a:p>
            <a:pPr marL="285750" lvl="1"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Unknown population distribution</a:t>
            </a:r>
          </a:p>
          <a:p>
            <a:pPr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Mann Whitney U test</a:t>
            </a:r>
            <a:endPar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D056193-2530-4969-A552-94756F092AE9}"/>
              </a:ext>
            </a:extLst>
          </p:cNvPr>
          <p:cNvSpPr/>
          <p:nvPr/>
        </p:nvSpPr>
        <p:spPr>
          <a:xfrm>
            <a:off x="539552" y="5651956"/>
            <a:ext cx="4583884" cy="369332"/>
          </a:xfrm>
          <a:prstGeom prst="rect">
            <a:avLst/>
          </a:prstGeom>
          <a:solidFill>
            <a:schemeClr val="bg1">
              <a:lumMod val="95000"/>
            </a:schemeClr>
          </a:solidFill>
        </p:spPr>
        <p:txBody>
          <a:bodyPr wrap="none">
            <a:spAutoFit/>
          </a:bodyPr>
          <a:lstStyle/>
          <a:p>
            <a:r>
              <a:rPr lang="en-GB" b="1" dirty="0">
                <a:latin typeface="Calibri" panose="020F0502020204030204" pitchFamily="34" charset="0"/>
                <a:ea typeface="Times New Roman" panose="02020603050405020304" pitchFamily="18" charset="0"/>
                <a:cs typeface="Times New Roman" panose="02020603050405020304" pitchFamily="18" charset="0"/>
              </a:rPr>
              <a:t>Step 3 - Set the level of significance</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Symbol" panose="05050102010706020507" pitchFamily="18" charset="2"/>
                <a:ea typeface="Times New Roman" panose="02020603050405020304" pitchFamily="18" charset="0"/>
                <a:cs typeface="Book Antiqua" panose="02040602050305030304" pitchFamily="18" charset="0"/>
              </a:rPr>
              <a:t>a = 0.05</a:t>
            </a:r>
            <a:r>
              <a:rPr lang="en-GB" dirty="0">
                <a:latin typeface="Calibri" panose="020F0502020204030204" pitchFamily="34" charset="0"/>
                <a:ea typeface="Times New Roman" panose="02020603050405020304" pitchFamily="18" charset="0"/>
                <a:cs typeface="Book Antiqua" panose="02040602050305030304" pitchFamily="18" charset="0"/>
              </a:rPr>
              <a:t>) </a:t>
            </a:r>
            <a:endParaRPr lang="en-GB" dirty="0"/>
          </a:p>
        </p:txBody>
      </p:sp>
      <p:pic>
        <p:nvPicPr>
          <p:cNvPr id="10" name="Picture 9">
            <a:extLst>
              <a:ext uri="{FF2B5EF4-FFF2-40B4-BE49-F238E27FC236}">
                <a16:creationId xmlns:a16="http://schemas.microsoft.com/office/drawing/2014/main" id="{4F899714-BC9A-4B61-9E4D-271752EC15BF}"/>
              </a:ext>
            </a:extLst>
          </p:cNvPr>
          <p:cNvPicPr>
            <a:picLocks noChangeAspect="1"/>
          </p:cNvPicPr>
          <p:nvPr/>
        </p:nvPicPr>
        <p:blipFill>
          <a:blip r:embed="rId2"/>
          <a:stretch>
            <a:fillRect/>
          </a:stretch>
        </p:blipFill>
        <p:spPr>
          <a:xfrm>
            <a:off x="3017754" y="1243770"/>
            <a:ext cx="4996324" cy="2817242"/>
          </a:xfrm>
          <a:prstGeom prst="rect">
            <a:avLst/>
          </a:prstGeom>
        </p:spPr>
      </p:pic>
    </p:spTree>
    <p:extLst>
      <p:ext uri="{BB962C8B-B14F-4D97-AF65-F5344CB8AC3E}">
        <p14:creationId xmlns:p14="http://schemas.microsoft.com/office/powerpoint/2010/main" val="2597802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Example 8.7 solution (2/9)</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44</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0DF5AE7A-4CA1-4844-9E81-36BE31515344}"/>
              </a:ext>
            </a:extLst>
          </p:cNvPr>
          <p:cNvSpPr/>
          <p:nvPr/>
        </p:nvSpPr>
        <p:spPr>
          <a:xfrm>
            <a:off x="611560" y="1268760"/>
            <a:ext cx="3248646" cy="369332"/>
          </a:xfrm>
          <a:prstGeom prst="rect">
            <a:avLst/>
          </a:prstGeom>
          <a:solidFill>
            <a:srgbClr val="FFFF00"/>
          </a:solidFill>
        </p:spPr>
        <p:txBody>
          <a:bodyPr wrap="none">
            <a:spAutoFit/>
          </a:bodyPr>
          <a:lstStyle/>
          <a:p>
            <a:pPr marL="0" marR="0" algn="just" hangingPunct="0">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4 - Extract relevant statistic</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5F34A3A-3663-48FF-ADAD-5E7FEC22C977}"/>
              </a:ext>
            </a:extLst>
          </p:cNvPr>
          <p:cNvSpPr/>
          <p:nvPr/>
        </p:nvSpPr>
        <p:spPr>
          <a:xfrm>
            <a:off x="611560" y="1722078"/>
            <a:ext cx="4520340"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Input samples into two columns and rank data</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C4AFD12-CC06-40F2-ACD0-ED6765B0EBE8}"/>
              </a:ext>
            </a:extLst>
          </p:cNvPr>
          <p:cNvSpPr/>
          <p:nvPr/>
        </p:nvSpPr>
        <p:spPr>
          <a:xfrm>
            <a:off x="651240" y="2109822"/>
            <a:ext cx="4320480" cy="1569660"/>
          </a:xfrm>
          <a:prstGeom prst="rect">
            <a:avLst/>
          </a:prstGeom>
          <a:solidFill>
            <a:schemeClr val="accent3">
              <a:lumMod val="20000"/>
              <a:lumOff val="80000"/>
            </a:schemeClr>
          </a:solidFill>
        </p:spPr>
        <p:txBody>
          <a:bodyPr wrap="square">
            <a:spAutoFit/>
          </a:bodyPr>
          <a:lstStyle/>
          <a:p>
            <a:pPr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Combined sample: sample 1 = 1, and sample 2 = 2. The convention is to assign rank 1 to the smallest value and rank n’ to the largest value. If you have any shared ranks, then the policy is to assign the average rank to each of the shared values.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BE7B437-0A30-4A41-A484-88D52C640218}"/>
              </a:ext>
            </a:extLst>
          </p:cNvPr>
          <p:cNvSpPr/>
          <p:nvPr/>
        </p:nvSpPr>
        <p:spPr>
          <a:xfrm>
            <a:off x="651240" y="3858650"/>
            <a:ext cx="4320480" cy="1815882"/>
          </a:xfrm>
          <a:prstGeom prst="rect">
            <a:avLst/>
          </a:prstGeom>
          <a:solidFill>
            <a:schemeClr val="accent4">
              <a:lumMod val="20000"/>
              <a:lumOff val="80000"/>
            </a:schemeClr>
          </a:solidFill>
        </p:spPr>
        <p:txBody>
          <a:bodyPr wrap="square">
            <a:spAutoFit/>
          </a:bodyPr>
          <a:lstStyle/>
          <a:p>
            <a:pPr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If you calculate the median value for the two training types, then the median values are Median sample 1 M</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sz="1600" dirty="0">
                <a:latin typeface="Calibri" panose="020F0502020204030204" pitchFamily="34" charset="0"/>
                <a:ea typeface="Times New Roman" panose="02020603050405020304" pitchFamily="18" charset="0"/>
                <a:cs typeface="Times New Roman" panose="02020603050405020304" pitchFamily="18" charset="0"/>
              </a:rPr>
              <a:t> = 32 and Median sample 2 M</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sz="1600" dirty="0">
                <a:latin typeface="Calibri" panose="020F0502020204030204" pitchFamily="34" charset="0"/>
                <a:ea typeface="Times New Roman" panose="02020603050405020304" pitchFamily="18" charset="0"/>
                <a:cs typeface="Times New Roman" panose="02020603050405020304" pitchFamily="18" charset="0"/>
              </a:rPr>
              <a:t> = 34. We can observe that the median for sample 2 is larger than for sample 1 (34 &gt; 32). The question now reduces to whether the significance is significant?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0A9E1773-3CF6-4E2B-837A-0E84B70A6EA3}"/>
              </a:ext>
            </a:extLst>
          </p:cNvPr>
          <p:cNvPicPr>
            <a:picLocks noChangeAspect="1"/>
          </p:cNvPicPr>
          <p:nvPr/>
        </p:nvPicPr>
        <p:blipFill>
          <a:blip r:embed="rId2"/>
          <a:stretch>
            <a:fillRect/>
          </a:stretch>
        </p:blipFill>
        <p:spPr>
          <a:xfrm>
            <a:off x="5197230" y="1200794"/>
            <a:ext cx="3407218" cy="4771550"/>
          </a:xfrm>
          <a:prstGeom prst="rect">
            <a:avLst/>
          </a:prstGeom>
        </p:spPr>
      </p:pic>
    </p:spTree>
    <p:extLst>
      <p:ext uri="{BB962C8B-B14F-4D97-AF65-F5344CB8AC3E}">
        <p14:creationId xmlns:p14="http://schemas.microsoft.com/office/powerpoint/2010/main" val="1170991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Example 8.7 solution (3/9)</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45</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EA6F47E-1E8F-494C-9C9E-0BCBBBC54E38}"/>
              </a:ext>
            </a:extLst>
          </p:cNvPr>
          <p:cNvSpPr/>
          <p:nvPr/>
        </p:nvSpPr>
        <p:spPr>
          <a:xfrm>
            <a:off x="500034" y="1268760"/>
            <a:ext cx="8248430" cy="1200329"/>
          </a:xfrm>
          <a:prstGeom prst="rect">
            <a:avLst/>
          </a:prstGeom>
        </p:spPr>
        <p:txBody>
          <a:bodyPr wrap="square">
            <a:spAutoFit/>
          </a:bodyPr>
          <a:lstStyle/>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Calculate number of data points in each sample:</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0" marR="0" indent="45720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Number in sample 1, n</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 39</a:t>
            </a:r>
          </a:p>
          <a:p>
            <a:pPr marL="0" marR="0" indent="45720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Number in sample 2, n</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 8=61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3637791-4FEC-42CA-A67E-7483EE47FBE4}"/>
              </a:ext>
            </a:extLst>
          </p:cNvPr>
          <p:cNvSpPr/>
          <p:nvPr/>
        </p:nvSpPr>
        <p:spPr>
          <a:xfrm>
            <a:off x="539552" y="2524916"/>
            <a:ext cx="8208912" cy="1200329"/>
          </a:xfrm>
          <a:prstGeom prst="rect">
            <a:avLst/>
          </a:prstGeom>
        </p:spPr>
        <p:txBody>
          <a:bodyPr wrap="square">
            <a:spAutoFit/>
          </a:bodyPr>
          <a:lstStyle/>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Calculate the sum of the ranks, T</a:t>
            </a:r>
            <a:r>
              <a:rPr lang="en-GB" baseline="-25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1</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and T</a:t>
            </a:r>
            <a:r>
              <a:rPr lang="en-GB" baseline="-25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2</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0" marR="0" indent="45720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 Sum of sample 1 ranks = 51 + 92.5 + … + 13.5 + 51 = 1778.0</a:t>
            </a:r>
          </a:p>
          <a:p>
            <a:pPr marL="0" marR="0" indent="45720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 Sum of sample 2 ranks = 66 + 70 + … + 33 + 60 = 3273.0</a:t>
            </a:r>
          </a:p>
        </p:txBody>
      </p:sp>
      <p:sp>
        <p:nvSpPr>
          <p:cNvPr id="7" name="Rectangle 6">
            <a:extLst>
              <a:ext uri="{FF2B5EF4-FFF2-40B4-BE49-F238E27FC236}">
                <a16:creationId xmlns:a16="http://schemas.microsoft.com/office/drawing/2014/main" id="{98879C56-96D9-4470-87D3-F5704D795D93}"/>
              </a:ext>
            </a:extLst>
          </p:cNvPr>
          <p:cNvSpPr/>
          <p:nvPr/>
        </p:nvSpPr>
        <p:spPr>
          <a:xfrm>
            <a:off x="539552" y="3781072"/>
            <a:ext cx="4042902" cy="369332"/>
          </a:xfrm>
          <a:prstGeom prst="rect">
            <a:avLst/>
          </a:prstGeom>
        </p:spPr>
        <p:txBody>
          <a:bodyPr wrap="none">
            <a:spAutoFit/>
          </a:bodyPr>
          <a:lstStyle/>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Calculate U</a:t>
            </a:r>
            <a:r>
              <a:rPr lang="en-GB" baseline="-25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1</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U</a:t>
            </a:r>
            <a:r>
              <a:rPr lang="en-GB" baseline="-25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2</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and the test statistic U</a:t>
            </a:r>
            <a:r>
              <a:rPr lang="en-GB" baseline="-25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cal</a:t>
            </a:r>
            <a:endPar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8F04605-F0BB-4309-BF61-EB3B7BDC7E90}"/>
              </a:ext>
            </a:extLst>
          </p:cNvPr>
          <p:cNvSpPr/>
          <p:nvPr/>
        </p:nvSpPr>
        <p:spPr>
          <a:xfrm>
            <a:off x="1043608" y="4175097"/>
            <a:ext cx="7776864"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value of U1 and U2 are given by equations (7.23) and (7.24)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661B90B-8388-4E19-AF15-9CCB46CEED60}"/>
              </a:ext>
            </a:extLst>
          </p:cNvPr>
          <p:cNvPicPr>
            <a:picLocks noChangeAspect="1"/>
          </p:cNvPicPr>
          <p:nvPr/>
        </p:nvPicPr>
        <p:blipFill>
          <a:blip r:embed="rId2"/>
          <a:stretch>
            <a:fillRect/>
          </a:stretch>
        </p:blipFill>
        <p:spPr>
          <a:xfrm>
            <a:off x="2949539" y="4600256"/>
            <a:ext cx="3244922" cy="1284269"/>
          </a:xfrm>
          <a:prstGeom prst="rect">
            <a:avLst/>
          </a:prstGeom>
        </p:spPr>
      </p:pic>
    </p:spTree>
    <p:extLst>
      <p:ext uri="{BB962C8B-B14F-4D97-AF65-F5344CB8AC3E}">
        <p14:creationId xmlns:p14="http://schemas.microsoft.com/office/powerpoint/2010/main" val="3173675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Example 8.7 solution (4/9)</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46</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89965D72-6961-49BD-8264-0BFFC94E5F18}"/>
              </a:ext>
            </a:extLst>
          </p:cNvPr>
          <p:cNvSpPr/>
          <p:nvPr/>
        </p:nvSpPr>
        <p:spPr>
          <a:xfrm>
            <a:off x="336593" y="1177170"/>
            <a:ext cx="8226643" cy="1477328"/>
          </a:xfrm>
          <a:prstGeom prst="rect">
            <a:avLst/>
          </a:prstGeom>
        </p:spPr>
        <p:txBody>
          <a:bodyPr wrap="square">
            <a:spAutoFit/>
          </a:bodyPr>
          <a:lstStyle/>
          <a:p>
            <a:pPr marL="457200"/>
            <a:r>
              <a:rPr lang="en-GB" sz="1800" dirty="0">
                <a:effectLst/>
                <a:latin typeface="+mj-lt"/>
                <a:ea typeface="Times New Roman" panose="02020603050405020304" pitchFamily="18" charset="0"/>
                <a:cs typeface="Times New Roman" panose="02020603050405020304" pitchFamily="18" charset="0"/>
              </a:rPr>
              <a:t>The test statistic U is equal to the difference between the maximum possible values of T for the sample versus the observed values of T: U</a:t>
            </a:r>
            <a:r>
              <a:rPr lang="en-GB" sz="1800" baseline="-25000" dirty="0">
                <a:effectLst/>
                <a:latin typeface="+mj-lt"/>
                <a:ea typeface="Times New Roman" panose="02020603050405020304" pitchFamily="18" charset="0"/>
                <a:cs typeface="Times New Roman" panose="02020603050405020304" pitchFamily="18" charset="0"/>
              </a:rPr>
              <a:t>1</a:t>
            </a:r>
            <a:r>
              <a:rPr lang="en-GB" sz="1800" dirty="0">
                <a:effectLst/>
                <a:latin typeface="+mj-lt"/>
                <a:ea typeface="Times New Roman" panose="02020603050405020304" pitchFamily="18" charset="0"/>
                <a:cs typeface="Times New Roman" panose="02020603050405020304" pitchFamily="18" charset="0"/>
              </a:rPr>
              <a:t> = T</a:t>
            </a:r>
            <a:r>
              <a:rPr lang="en-GB" sz="1800" baseline="-25000" dirty="0">
                <a:effectLst/>
                <a:latin typeface="+mj-lt"/>
                <a:ea typeface="Times New Roman" panose="02020603050405020304" pitchFamily="18" charset="0"/>
                <a:cs typeface="Times New Roman" panose="02020603050405020304" pitchFamily="18" charset="0"/>
              </a:rPr>
              <a:t>1,max</a:t>
            </a:r>
            <a:r>
              <a:rPr lang="en-GB" sz="1800" dirty="0">
                <a:effectLst/>
                <a:latin typeface="+mj-lt"/>
                <a:ea typeface="Times New Roman" panose="02020603050405020304" pitchFamily="18" charset="0"/>
                <a:cs typeface="Times New Roman" panose="02020603050405020304" pitchFamily="18" charset="0"/>
              </a:rPr>
              <a:t> – T</a:t>
            </a:r>
            <a:r>
              <a:rPr lang="en-GB" sz="1800" baseline="-25000" dirty="0">
                <a:effectLst/>
                <a:latin typeface="+mj-lt"/>
                <a:ea typeface="Times New Roman" panose="02020603050405020304" pitchFamily="18" charset="0"/>
                <a:cs typeface="Times New Roman" panose="02020603050405020304" pitchFamily="18" charset="0"/>
              </a:rPr>
              <a:t>1</a:t>
            </a:r>
            <a:r>
              <a:rPr lang="en-GB" sz="1800" dirty="0">
                <a:effectLst/>
                <a:latin typeface="+mj-lt"/>
                <a:ea typeface="Times New Roman" panose="02020603050405020304" pitchFamily="18" charset="0"/>
                <a:cs typeface="Times New Roman" panose="02020603050405020304" pitchFamily="18" charset="0"/>
              </a:rPr>
              <a:t> and U</a:t>
            </a:r>
            <a:r>
              <a:rPr lang="en-GB" sz="1800" baseline="-25000" dirty="0">
                <a:effectLst/>
                <a:latin typeface="+mj-lt"/>
                <a:ea typeface="Times New Roman" panose="02020603050405020304" pitchFamily="18" charset="0"/>
                <a:cs typeface="Times New Roman" panose="02020603050405020304" pitchFamily="18" charset="0"/>
              </a:rPr>
              <a:t>2</a:t>
            </a:r>
            <a:r>
              <a:rPr lang="en-GB" sz="1800" dirty="0">
                <a:effectLst/>
                <a:latin typeface="+mj-lt"/>
                <a:ea typeface="Times New Roman" panose="02020603050405020304" pitchFamily="18" charset="0"/>
                <a:cs typeface="Times New Roman" panose="02020603050405020304" pitchFamily="18" charset="0"/>
              </a:rPr>
              <a:t> = T</a:t>
            </a:r>
            <a:r>
              <a:rPr lang="en-GB" sz="1800" baseline="-25000" dirty="0">
                <a:effectLst/>
                <a:latin typeface="+mj-lt"/>
                <a:ea typeface="Times New Roman" panose="02020603050405020304" pitchFamily="18" charset="0"/>
                <a:cs typeface="Times New Roman" panose="02020603050405020304" pitchFamily="18" charset="0"/>
              </a:rPr>
              <a:t>2,max</a:t>
            </a:r>
            <a:r>
              <a:rPr lang="en-GB" sz="1800" dirty="0">
                <a:effectLst/>
                <a:latin typeface="+mj-lt"/>
                <a:ea typeface="Times New Roman" panose="02020603050405020304" pitchFamily="18" charset="0"/>
                <a:cs typeface="Times New Roman" panose="02020603050405020304" pitchFamily="18" charset="0"/>
              </a:rPr>
              <a:t> – T</a:t>
            </a:r>
            <a:r>
              <a:rPr lang="en-GB" sz="1800" baseline="-25000" dirty="0">
                <a:effectLst/>
                <a:latin typeface="+mj-lt"/>
                <a:ea typeface="Times New Roman" panose="02020603050405020304" pitchFamily="18" charset="0"/>
                <a:cs typeface="Times New Roman" panose="02020603050405020304" pitchFamily="18" charset="0"/>
              </a:rPr>
              <a:t>2</a:t>
            </a:r>
            <a:r>
              <a:rPr lang="en-GB" sz="1800" dirty="0">
                <a:effectLst/>
                <a:latin typeface="+mj-lt"/>
                <a:ea typeface="Times New Roman" panose="02020603050405020304" pitchFamily="18" charset="0"/>
                <a:cs typeface="Times New Roman" panose="02020603050405020304" pitchFamily="18" charset="0"/>
              </a:rPr>
              <a:t>. </a:t>
            </a:r>
          </a:p>
          <a:p>
            <a:pPr marL="457200"/>
            <a:r>
              <a:rPr lang="en-GB" sz="1800" dirty="0">
                <a:effectLst/>
                <a:latin typeface="+mj-lt"/>
                <a:ea typeface="Times New Roman" panose="02020603050405020304" pitchFamily="18" charset="0"/>
                <a:cs typeface="Times New Roman" panose="02020603050405020304" pitchFamily="18" charset="0"/>
              </a:rPr>
              <a:t> </a:t>
            </a:r>
          </a:p>
          <a:p>
            <a:pPr marL="457200"/>
            <a:r>
              <a:rPr lang="en-GB" sz="1800" dirty="0">
                <a:effectLst/>
                <a:latin typeface="+mj-lt"/>
                <a:ea typeface="Times New Roman" panose="02020603050405020304" pitchFamily="18" charset="0"/>
                <a:cs typeface="Times New Roman" panose="02020603050405020304" pitchFamily="18" charset="0"/>
              </a:rPr>
              <a:t>Applying equations (8.22) and (8.23) enables U</a:t>
            </a:r>
            <a:r>
              <a:rPr lang="en-GB" sz="1800" baseline="-25000" dirty="0">
                <a:effectLst/>
                <a:latin typeface="+mj-lt"/>
                <a:ea typeface="Times New Roman" panose="02020603050405020304" pitchFamily="18" charset="0"/>
                <a:cs typeface="Times New Roman" panose="02020603050405020304" pitchFamily="18" charset="0"/>
              </a:rPr>
              <a:t>1</a:t>
            </a:r>
            <a:r>
              <a:rPr lang="en-GB" sz="1800" dirty="0">
                <a:effectLst/>
                <a:latin typeface="+mj-lt"/>
                <a:ea typeface="Times New Roman" panose="02020603050405020304" pitchFamily="18" charset="0"/>
                <a:cs typeface="Times New Roman" panose="02020603050405020304" pitchFamily="18" charset="0"/>
              </a:rPr>
              <a:t> and U</a:t>
            </a:r>
            <a:r>
              <a:rPr lang="en-GB" sz="1800" baseline="-25000" dirty="0">
                <a:effectLst/>
                <a:latin typeface="+mj-lt"/>
                <a:ea typeface="Times New Roman" panose="02020603050405020304" pitchFamily="18" charset="0"/>
                <a:cs typeface="Times New Roman" panose="02020603050405020304" pitchFamily="18" charset="0"/>
              </a:rPr>
              <a:t>2</a:t>
            </a:r>
            <a:r>
              <a:rPr lang="en-GB" sz="1800" dirty="0">
                <a:effectLst/>
                <a:latin typeface="+mj-lt"/>
                <a:ea typeface="Times New Roman" panose="02020603050405020304" pitchFamily="18" charset="0"/>
                <a:cs typeface="Times New Roman" panose="02020603050405020304" pitchFamily="18" charset="0"/>
              </a:rPr>
              <a:t> to be calculated:</a:t>
            </a:r>
          </a:p>
        </p:txBody>
      </p:sp>
      <p:sp>
        <p:nvSpPr>
          <p:cNvPr id="8" name="Rectangle 7">
            <a:extLst>
              <a:ext uri="{FF2B5EF4-FFF2-40B4-BE49-F238E27FC236}">
                <a16:creationId xmlns:a16="http://schemas.microsoft.com/office/drawing/2014/main" id="{34E9F0C4-22A3-4E4F-B7AA-35A3223164A1}"/>
              </a:ext>
            </a:extLst>
          </p:cNvPr>
          <p:cNvSpPr/>
          <p:nvPr/>
        </p:nvSpPr>
        <p:spPr>
          <a:xfrm>
            <a:off x="615620" y="4759178"/>
            <a:ext cx="8226643"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We only need to calculate either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or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given that we can find the other value from equation (8.24): </a:t>
            </a:r>
            <a:r>
              <a:rPr lang="en-GB" dirty="0"/>
              <a:t>U</a:t>
            </a:r>
            <a:r>
              <a:rPr lang="en-GB" baseline="-25000" dirty="0"/>
              <a:t>1</a:t>
            </a:r>
            <a:r>
              <a:rPr lang="en-GB" dirty="0"/>
              <a:t> + U</a:t>
            </a:r>
            <a:r>
              <a:rPr lang="en-GB" baseline="-25000" dirty="0"/>
              <a:t>2</a:t>
            </a:r>
            <a:r>
              <a:rPr lang="en-GB" dirty="0"/>
              <a:t> = n</a:t>
            </a:r>
            <a:r>
              <a:rPr lang="en-GB" baseline="-25000" dirty="0"/>
              <a:t>1</a:t>
            </a:r>
            <a:r>
              <a:rPr lang="en-GB" dirty="0"/>
              <a:t> n</a:t>
            </a:r>
            <a:r>
              <a:rPr lang="en-GB" baseline="-25000" dirty="0"/>
              <a:t>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C9D77E2-5E11-4AFC-8FC7-4A56E37641B5}"/>
              </a:ext>
            </a:extLst>
          </p:cNvPr>
          <p:cNvSpPr/>
          <p:nvPr/>
        </p:nvSpPr>
        <p:spPr>
          <a:xfrm>
            <a:off x="1908218" y="5601161"/>
            <a:ext cx="2808782"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 1382 + 997 = 2379</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3ABB904-51DB-4EDD-8517-D11BCCDED6C8}"/>
              </a:ext>
            </a:extLst>
          </p:cNvPr>
          <p:cNvSpPr/>
          <p:nvPr/>
        </p:nvSpPr>
        <p:spPr>
          <a:xfrm>
            <a:off x="5057912" y="5582571"/>
            <a:ext cx="2249334"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n</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 39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61 = 2379</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DDFBECB-068D-4206-B9D1-532437429156}"/>
              </a:ext>
            </a:extLst>
          </p:cNvPr>
          <p:cNvPicPr>
            <a:picLocks noChangeAspect="1"/>
          </p:cNvPicPr>
          <p:nvPr/>
        </p:nvPicPr>
        <p:blipFill>
          <a:blip r:embed="rId2"/>
          <a:stretch>
            <a:fillRect/>
          </a:stretch>
        </p:blipFill>
        <p:spPr>
          <a:xfrm>
            <a:off x="899592" y="2629709"/>
            <a:ext cx="3372321" cy="2048161"/>
          </a:xfrm>
          <a:prstGeom prst="rect">
            <a:avLst/>
          </a:prstGeom>
        </p:spPr>
      </p:pic>
      <p:pic>
        <p:nvPicPr>
          <p:cNvPr id="12" name="Picture 11">
            <a:extLst>
              <a:ext uri="{FF2B5EF4-FFF2-40B4-BE49-F238E27FC236}">
                <a16:creationId xmlns:a16="http://schemas.microsoft.com/office/drawing/2014/main" id="{A8D3BC60-1004-406B-A1E8-E2BE660DFAE2}"/>
              </a:ext>
            </a:extLst>
          </p:cNvPr>
          <p:cNvPicPr>
            <a:picLocks noChangeAspect="1"/>
          </p:cNvPicPr>
          <p:nvPr/>
        </p:nvPicPr>
        <p:blipFill>
          <a:blip r:embed="rId3"/>
          <a:stretch>
            <a:fillRect/>
          </a:stretch>
        </p:blipFill>
        <p:spPr>
          <a:xfrm>
            <a:off x="5014982" y="3225439"/>
            <a:ext cx="3229426" cy="1533739"/>
          </a:xfrm>
          <a:prstGeom prst="rect">
            <a:avLst/>
          </a:prstGeom>
        </p:spPr>
      </p:pic>
    </p:spTree>
    <p:extLst>
      <p:ext uri="{BB962C8B-B14F-4D97-AF65-F5344CB8AC3E}">
        <p14:creationId xmlns:p14="http://schemas.microsoft.com/office/powerpoint/2010/main" val="3352551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Example 8.7 solution (5/9)</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47</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75376C4-DCFD-4FB1-BF87-8746AA429634}"/>
              </a:ext>
            </a:extLst>
          </p:cNvPr>
          <p:cNvSpPr/>
          <p:nvPr/>
        </p:nvSpPr>
        <p:spPr>
          <a:xfrm>
            <a:off x="500034" y="1268760"/>
            <a:ext cx="8248430"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value of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cal</a:t>
            </a:r>
            <a:r>
              <a:rPr lang="en-GB" dirty="0">
                <a:latin typeface="Calibri" panose="020F0502020204030204" pitchFamily="34" charset="0"/>
                <a:ea typeface="Times New Roman" panose="02020603050405020304" pitchFamily="18" charset="0"/>
                <a:cs typeface="Times New Roman" panose="02020603050405020304" pitchFamily="18" charset="0"/>
              </a:rPr>
              <a:t> can be either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or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and for this example we will choose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cal</a:t>
            </a:r>
            <a:r>
              <a:rPr lang="en-GB" dirty="0">
                <a:latin typeface="Calibri" panose="020F0502020204030204" pitchFamily="34" charset="0"/>
                <a:ea typeface="Times New Roman" panose="02020603050405020304" pitchFamily="18" charset="0"/>
                <a:cs typeface="Times New Roman" panose="02020603050405020304" pitchFamily="18" charset="0"/>
              </a:rPr>
              <a:t> = Minimum of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and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 MIN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BDF8F5E-B2F5-4EEF-A0A5-96A6D4BD7213}"/>
              </a:ext>
            </a:extLst>
          </p:cNvPr>
          <p:cNvSpPr/>
          <p:nvPr/>
        </p:nvSpPr>
        <p:spPr>
          <a:xfrm>
            <a:off x="2339752" y="2128632"/>
            <a:ext cx="5400600" cy="369332"/>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cal</a:t>
            </a:r>
            <a:r>
              <a:rPr lang="en-GB" dirty="0">
                <a:latin typeface="Calibri" panose="020F0502020204030204" pitchFamily="34" charset="0"/>
                <a:ea typeface="Times New Roman" panose="02020603050405020304" pitchFamily="18" charset="0"/>
                <a:cs typeface="Times New Roman" panose="02020603050405020304" pitchFamily="18" charset="0"/>
              </a:rPr>
              <a:t> = Minimum of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and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 MIN (1382, 997) = 997</a:t>
            </a:r>
            <a:endParaRPr lang="en-GB" dirty="0"/>
          </a:p>
        </p:txBody>
      </p:sp>
      <p:sp>
        <p:nvSpPr>
          <p:cNvPr id="7" name="Rectangle 6">
            <a:extLst>
              <a:ext uri="{FF2B5EF4-FFF2-40B4-BE49-F238E27FC236}">
                <a16:creationId xmlns:a16="http://schemas.microsoft.com/office/drawing/2014/main" id="{B801CE12-98BE-4FCD-89E6-A0891614A534}"/>
              </a:ext>
            </a:extLst>
          </p:cNvPr>
          <p:cNvSpPr/>
          <p:nvPr/>
        </p:nvSpPr>
        <p:spPr>
          <a:xfrm>
            <a:off x="467265" y="2771969"/>
            <a:ext cx="8248110"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If the null hypothesis is true, then we would expect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and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both to be centred at the mean value µ</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U</a:t>
            </a:r>
            <a:r>
              <a:rPr lang="en-GB" dirty="0">
                <a:latin typeface="Calibri" panose="020F0502020204030204" pitchFamily="34" charset="0"/>
                <a:ea typeface="Times New Roman" panose="02020603050405020304" pitchFamily="18" charset="0"/>
                <a:cs typeface="Times New Roman" panose="02020603050405020304" pitchFamily="18" charset="0"/>
              </a:rPr>
              <a:t> given by equation (8.25).</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921156B6-FF43-44A7-9199-C8CC17138E32}"/>
                  </a:ext>
                </a:extLst>
              </p:cNvPr>
              <p:cNvSpPr/>
              <p:nvPr/>
            </p:nvSpPr>
            <p:spPr>
              <a:xfrm>
                <a:off x="2771800" y="3743336"/>
                <a:ext cx="2954655" cy="461473"/>
              </a:xfrm>
              <a:prstGeom prst="rect">
                <a:avLst/>
              </a:prstGeom>
            </p:spPr>
            <p:txBody>
              <a:bodyPr wrap="none">
                <a:spAutoFit/>
              </a:bodyPr>
              <a:lstStyle/>
              <a:p>
                <a14:m>
                  <m:oMath xmlns:m="http://schemas.openxmlformats.org/officeDocument/2006/math">
                    <m:sSub>
                      <m:sSubPr>
                        <m:ctrlPr>
                          <a:rPr lang="en-GB" i="1">
                            <a:latin typeface="Cambria Math" panose="02040503050406030204" pitchFamily="18" charset="0"/>
                          </a:rPr>
                        </m:ctrlPr>
                      </m:sSubPr>
                      <m:e>
                        <m:r>
                          <a:rPr lang="en-GB" sz="1800" i="1" u="none" strike="noStrike">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GB" sz="1800" i="1" u="none" strike="noStrike">
                            <a:effectLst/>
                            <a:latin typeface="Cambria Math" panose="02040503050406030204" pitchFamily="18" charset="0"/>
                            <a:ea typeface="Times New Roman" panose="02020603050405020304" pitchFamily="18" charset="0"/>
                            <a:cs typeface="Times New Roman" panose="02020603050405020304" pitchFamily="18" charset="0"/>
                          </a:rPr>
                          <m:t>𝑈</m:t>
                        </m:r>
                      </m:sub>
                    </m:sSub>
                    <m:r>
                      <a:rPr lang="en-GB" sz="1800" i="1" u="none" strike="noStrike">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GB" i="1">
                            <a:effectLst/>
                            <a:latin typeface="Cambria Math" panose="02040503050406030204" pitchFamily="18" charset="0"/>
                          </a:rPr>
                        </m:ctrlPr>
                      </m:fPr>
                      <m:num>
                        <m:sSub>
                          <m:sSubPr>
                            <m:ctrlPr>
                              <a:rPr lang="en-GB" i="1">
                                <a:effectLst/>
                                <a:latin typeface="Cambria Math" panose="02040503050406030204" pitchFamily="18" charset="0"/>
                              </a:rPr>
                            </m:ctrlPr>
                          </m:sSubPr>
                          <m:e>
                            <m:r>
                              <a:rPr lang="en-GB" sz="1800" i="1" u="none" strike="noStrike">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GB" sz="1800" i="1" u="none" strike="noStrike">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GB" sz="1800" i="1" u="none" strike="noStrike">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GB" i="1">
                                <a:effectLst/>
                                <a:latin typeface="Cambria Math" panose="02040503050406030204" pitchFamily="18" charset="0"/>
                              </a:rPr>
                            </m:ctrlPr>
                          </m:sSubPr>
                          <m:e>
                            <m:r>
                              <a:rPr lang="en-GB" sz="1800" i="1" u="none" strike="noStrike">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GB" sz="1800" i="1" u="none" strike="noStrike">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
                          <a:rPr lang="en-GB" sz="1800" i="1" u="none" strike="noStrike">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sz="1800" u="none" strike="noStrike" dirty="0">
                    <a:effectLst/>
                    <a:latin typeface="Calibri" panose="020F0502020204030204" pitchFamily="34" charset="0"/>
                    <a:ea typeface="Times New Roman" panose="02020603050405020304" pitchFamily="18" charset="0"/>
                    <a:cs typeface="Times New Roman" panose="02020603050405020304" pitchFamily="18" charset="0"/>
                  </a:rPr>
                  <a:t> = 1189.5	</a:t>
                </a:r>
                <a:endParaRPr lang="en-GB" dirty="0"/>
              </a:p>
            </p:txBody>
          </p:sp>
        </mc:Choice>
        <mc:Fallback>
          <p:sp>
            <p:nvSpPr>
              <p:cNvPr id="8" name="Rectangle 7">
                <a:extLst>
                  <a:ext uri="{FF2B5EF4-FFF2-40B4-BE49-F238E27FC236}">
                    <a16:creationId xmlns:a16="http://schemas.microsoft.com/office/drawing/2014/main" id="{921156B6-FF43-44A7-9199-C8CC17138E32}"/>
                  </a:ext>
                </a:extLst>
              </p:cNvPr>
              <p:cNvSpPr>
                <a:spLocks noRot="1" noChangeAspect="1" noMove="1" noResize="1" noEditPoints="1" noAdjustHandles="1" noChangeArrowheads="1" noChangeShapeType="1" noTextEdit="1"/>
              </p:cNvSpPr>
              <p:nvPr/>
            </p:nvSpPr>
            <p:spPr>
              <a:xfrm>
                <a:off x="2771800" y="3743336"/>
                <a:ext cx="2954655" cy="461473"/>
              </a:xfrm>
              <a:prstGeom prst="rect">
                <a:avLst/>
              </a:prstGeom>
              <a:blipFill>
                <a:blip r:embed="rId2"/>
                <a:stretch>
                  <a:fillRect b="-7895"/>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864EB753-3655-4ED3-BDF2-307EACED9818}"/>
              </a:ext>
            </a:extLst>
          </p:cNvPr>
          <p:cNvSpPr/>
          <p:nvPr/>
        </p:nvSpPr>
        <p:spPr>
          <a:xfrm>
            <a:off x="500034" y="4557040"/>
            <a:ext cx="8429654"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Therefore, if there is no difference in performance between the old and new training methods, how likely is it that we could end up, by mere chance, with an observed value of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as large as 1389? This is equivalent to asking how likely it is for U</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to be as small as 997?</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FB2C0A9-BC9D-4CE0-B36B-FD93F09D1504}"/>
              </a:ext>
            </a:extLst>
          </p:cNvPr>
          <p:cNvSpPr txBox="1"/>
          <p:nvPr/>
        </p:nvSpPr>
        <p:spPr>
          <a:xfrm>
            <a:off x="5222399" y="3267916"/>
            <a:ext cx="504056" cy="1477328"/>
          </a:xfrm>
          <a:prstGeom prst="rect">
            <a:avLst/>
          </a:prstGeom>
          <a:noFill/>
        </p:spPr>
        <p:txBody>
          <a:bodyPr wrap="square" rtlCol="0">
            <a:spAutoFit/>
          </a:bodyPr>
          <a:lstStyle/>
          <a:p>
            <a:r>
              <a:rPr lang="en-GB" dirty="0">
                <a:solidFill>
                  <a:srgbClr val="FF0000"/>
                </a:solidFill>
              </a:rPr>
              <a:t>?????????</a:t>
            </a:r>
          </a:p>
        </p:txBody>
      </p:sp>
    </p:spTree>
    <p:extLst>
      <p:ext uri="{BB962C8B-B14F-4D97-AF65-F5344CB8AC3E}">
        <p14:creationId xmlns:p14="http://schemas.microsoft.com/office/powerpoint/2010/main" val="3247322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Example 8.7 solution (6/9)</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48</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E69280A-CCE2-4D3C-8654-87E57C8043E9}"/>
              </a:ext>
            </a:extLst>
          </p:cNvPr>
          <p:cNvSpPr/>
          <p:nvPr/>
        </p:nvSpPr>
        <p:spPr>
          <a:xfrm>
            <a:off x="774979" y="1340768"/>
            <a:ext cx="1879041"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Calculate p-values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38B8920-9D06-4054-B5C4-8AAA3927A301}"/>
              </a:ext>
            </a:extLst>
          </p:cNvPr>
          <p:cNvPicPr/>
          <p:nvPr/>
        </p:nvPicPr>
        <p:blipFill>
          <a:blip r:embed="rId2"/>
          <a:stretch>
            <a:fillRect/>
          </a:stretch>
        </p:blipFill>
        <p:spPr>
          <a:xfrm>
            <a:off x="3851919" y="1623964"/>
            <a:ext cx="5057885" cy="3461220"/>
          </a:xfrm>
          <a:prstGeom prst="rect">
            <a:avLst/>
          </a:prstGeom>
        </p:spPr>
      </p:pic>
      <p:sp>
        <p:nvSpPr>
          <p:cNvPr id="7" name="Rectangle 6">
            <a:extLst>
              <a:ext uri="{FF2B5EF4-FFF2-40B4-BE49-F238E27FC236}">
                <a16:creationId xmlns:a16="http://schemas.microsoft.com/office/drawing/2014/main" id="{92BAD9D4-F2CA-41BE-96E6-72FBF968741F}"/>
              </a:ext>
            </a:extLst>
          </p:cNvPr>
          <p:cNvSpPr/>
          <p:nvPr/>
        </p:nvSpPr>
        <p:spPr>
          <a:xfrm>
            <a:off x="827584" y="2477411"/>
            <a:ext cx="2740885" cy="1754326"/>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For n</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 7, n</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 8, U = 10, the critical Mann-Whitney one-tail p-value = 0.020.</a:t>
            </a:r>
          </a:p>
          <a:p>
            <a:pPr marL="0" marR="0" algn="just" hangingPunct="0">
              <a:spcBef>
                <a:spcPts val="0"/>
              </a:spcBef>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This is an exact binomial solution.</a:t>
            </a:r>
            <a:endPar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F53D2C7-95BB-4339-9797-3C16345BAEE4}"/>
              </a:ext>
            </a:extLst>
          </p:cNvPr>
          <p:cNvSpPr txBox="1"/>
          <p:nvPr/>
        </p:nvSpPr>
        <p:spPr>
          <a:xfrm>
            <a:off x="2654020" y="4346520"/>
            <a:ext cx="504056" cy="1477328"/>
          </a:xfrm>
          <a:prstGeom prst="rect">
            <a:avLst/>
          </a:prstGeom>
          <a:noFill/>
        </p:spPr>
        <p:txBody>
          <a:bodyPr wrap="square" rtlCol="0">
            <a:spAutoFit/>
          </a:bodyPr>
          <a:lstStyle/>
          <a:p>
            <a:r>
              <a:rPr lang="en-GB" dirty="0">
                <a:solidFill>
                  <a:srgbClr val="FF0000"/>
                </a:solidFill>
              </a:rPr>
              <a:t>?????????</a:t>
            </a:r>
          </a:p>
        </p:txBody>
      </p:sp>
    </p:spTree>
    <p:extLst>
      <p:ext uri="{BB962C8B-B14F-4D97-AF65-F5344CB8AC3E}">
        <p14:creationId xmlns:p14="http://schemas.microsoft.com/office/powerpoint/2010/main" val="593382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Example 8.7 solution (7/9)</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49</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9BE7DC8-A31C-4764-8011-A430CF5907F1}"/>
              </a:ext>
            </a:extLst>
          </p:cNvPr>
          <p:cNvSpPr/>
          <p:nvPr/>
        </p:nvSpPr>
        <p:spPr>
          <a:xfrm>
            <a:off x="611560" y="1274328"/>
            <a:ext cx="2496709" cy="369332"/>
          </a:xfrm>
          <a:prstGeom prst="rect">
            <a:avLst/>
          </a:prstGeom>
          <a:solidFill>
            <a:schemeClr val="accent3">
              <a:lumMod val="20000"/>
              <a:lumOff val="80000"/>
            </a:schemeClr>
          </a:solidFill>
        </p:spPr>
        <p:txBody>
          <a:bodyPr wrap="none">
            <a:spAutoFit/>
          </a:bodyPr>
          <a:lstStyle/>
          <a:p>
            <a:r>
              <a:rPr lang="en-GB" b="1" dirty="0">
                <a:latin typeface="Calibri" panose="020F0502020204030204" pitchFamily="34" charset="0"/>
                <a:ea typeface="Times New Roman" panose="02020603050405020304" pitchFamily="18" charset="0"/>
                <a:cs typeface="Times New Roman" panose="02020603050405020304" pitchFamily="18" charset="0"/>
              </a:rPr>
              <a:t>Step 5 - Make a decision</a:t>
            </a:r>
            <a:endParaRPr lang="en-GB" dirty="0"/>
          </a:p>
        </p:txBody>
      </p:sp>
      <p:sp>
        <p:nvSpPr>
          <p:cNvPr id="6" name="Rectangle 5">
            <a:extLst>
              <a:ext uri="{FF2B5EF4-FFF2-40B4-BE49-F238E27FC236}">
                <a16:creationId xmlns:a16="http://schemas.microsoft.com/office/drawing/2014/main" id="{D53AA667-7871-4C56-AC13-5EDD66F898F2}"/>
              </a:ext>
            </a:extLst>
          </p:cNvPr>
          <p:cNvSpPr/>
          <p:nvPr/>
        </p:nvSpPr>
        <p:spPr>
          <a:xfrm>
            <a:off x="609250" y="2014042"/>
            <a:ext cx="8320438" cy="1754326"/>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Remember this is a one-tail test.</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Compare this p-value with the significance level of 0.05.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Given the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exact one-tail p-value = 0.020 &lt; 0.05</a:t>
            </a:r>
            <a:r>
              <a:rPr lang="en-GB" dirty="0">
                <a:latin typeface="Calibri" panose="020F0502020204030204" pitchFamily="34" charset="0"/>
                <a:ea typeface="Times New Roman" panose="02020603050405020304" pitchFamily="18" charset="0"/>
                <a:cs typeface="Times New Roman" panose="02020603050405020304" pitchFamily="18" charset="0"/>
              </a:rPr>
              <a:t>, reject the null hypothesis and accept the alternative hypothesis.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9F2A646-53AF-4249-B2AD-445715D8A8CD}"/>
              </a:ext>
            </a:extLst>
          </p:cNvPr>
          <p:cNvSpPr/>
          <p:nvPr/>
        </p:nvSpPr>
        <p:spPr>
          <a:xfrm>
            <a:off x="971600" y="4616536"/>
            <a:ext cx="7200800" cy="646331"/>
          </a:xfrm>
          <a:prstGeom prst="rect">
            <a:avLst/>
          </a:prstGeom>
          <a:solidFill>
            <a:schemeClr val="accent3">
              <a:lumMod val="20000"/>
              <a:lumOff val="80000"/>
            </a:schemeClr>
          </a:solidFill>
        </p:spPr>
        <p:txBody>
          <a:bodyPr wrap="square">
            <a:spAutoFit/>
          </a:bodyPr>
          <a:lstStyle/>
          <a:p>
            <a:pPr algn="ctr"/>
            <a:r>
              <a:rPr lang="en-GB" dirty="0">
                <a:latin typeface="Calibri" panose="020F0502020204030204" pitchFamily="34" charset="0"/>
                <a:ea typeface="Times New Roman" panose="02020603050405020304" pitchFamily="18" charset="0"/>
                <a:cs typeface="Times New Roman" panose="02020603050405020304" pitchFamily="18" charset="0"/>
              </a:rPr>
              <a:t>There is evidence to indicate at a 5% significance level that the effectiveness has improved.</a:t>
            </a:r>
            <a:endParaRPr lang="en-GB" dirty="0"/>
          </a:p>
        </p:txBody>
      </p:sp>
      <p:sp>
        <p:nvSpPr>
          <p:cNvPr id="9" name="TextBox 8">
            <a:extLst>
              <a:ext uri="{FF2B5EF4-FFF2-40B4-BE49-F238E27FC236}">
                <a16:creationId xmlns:a16="http://schemas.microsoft.com/office/drawing/2014/main" id="{B2954581-25BD-49D6-8FE6-E1C73145B3E1}"/>
              </a:ext>
            </a:extLst>
          </p:cNvPr>
          <p:cNvSpPr txBox="1"/>
          <p:nvPr/>
        </p:nvSpPr>
        <p:spPr>
          <a:xfrm>
            <a:off x="6925464" y="1317797"/>
            <a:ext cx="504056" cy="1477328"/>
          </a:xfrm>
          <a:prstGeom prst="rect">
            <a:avLst/>
          </a:prstGeom>
          <a:noFill/>
        </p:spPr>
        <p:txBody>
          <a:bodyPr wrap="square" rtlCol="0">
            <a:spAutoFit/>
          </a:bodyPr>
          <a:lstStyle/>
          <a:p>
            <a:r>
              <a:rPr lang="en-GB" dirty="0">
                <a:solidFill>
                  <a:srgbClr val="FF0000"/>
                </a:solidFill>
              </a:rPr>
              <a:t>?????????</a:t>
            </a:r>
          </a:p>
        </p:txBody>
      </p:sp>
    </p:spTree>
    <p:extLst>
      <p:ext uri="{BB962C8B-B14F-4D97-AF65-F5344CB8AC3E}">
        <p14:creationId xmlns:p14="http://schemas.microsoft.com/office/powerpoint/2010/main" val="247783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500063" y="285750"/>
            <a:ext cx="6929437" cy="714375"/>
          </a:xfrm>
        </p:spPr>
        <p:txBody>
          <a:bodyPr/>
          <a:lstStyle/>
          <a:p>
            <a:r>
              <a:rPr lang="en-GB">
                <a:latin typeface="Arial" charset="0"/>
                <a:cs typeface="Arial" charset="0"/>
              </a:rPr>
              <a:t>Choosing a Test</a:t>
            </a:r>
          </a:p>
        </p:txBody>
      </p:sp>
      <p:sp>
        <p:nvSpPr>
          <p:cNvPr id="3" name="Slide Number Placeholder 2"/>
          <p:cNvSpPr>
            <a:spLocks noGrp="1"/>
          </p:cNvSpPr>
          <p:nvPr>
            <p:ph type="sldNum" sz="quarter" idx="10"/>
          </p:nvPr>
        </p:nvSpPr>
        <p:spPr/>
        <p:txBody>
          <a:bodyPr/>
          <a:lstStyle/>
          <a:p>
            <a:pPr>
              <a:defRPr/>
            </a:pPr>
            <a:fld id="{40DE5FF1-466E-49BF-BD55-356106BC9B33}" type="slidenum">
              <a:rPr lang="en-GB" smtClean="0"/>
              <a:pPr>
                <a:defRPr/>
              </a:pPr>
              <a:t>5</a:t>
            </a:fld>
            <a:endParaRPr lang="en-GB" dirty="0"/>
          </a:p>
        </p:txBody>
      </p:sp>
      <p:sp>
        <p:nvSpPr>
          <p:cNvPr id="215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pic>
        <p:nvPicPr>
          <p:cNvPr id="7" name="Picture 6">
            <a:extLst>
              <a:ext uri="{FF2B5EF4-FFF2-40B4-BE49-F238E27FC236}">
                <a16:creationId xmlns:a16="http://schemas.microsoft.com/office/drawing/2014/main" id="{CD89247F-7221-4D4C-B56F-C300F7BFEE33}"/>
              </a:ext>
            </a:extLst>
          </p:cNvPr>
          <p:cNvPicPr>
            <a:picLocks noChangeAspect="1"/>
          </p:cNvPicPr>
          <p:nvPr/>
        </p:nvPicPr>
        <p:blipFill>
          <a:blip r:embed="rId2"/>
          <a:stretch>
            <a:fillRect/>
          </a:stretch>
        </p:blipFill>
        <p:spPr>
          <a:xfrm>
            <a:off x="1061779" y="1268760"/>
            <a:ext cx="7092280" cy="462258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Example 8.7 solution (8/9)</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50</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8" name="Rectangle 7">
            <a:extLst>
              <a:ext uri="{FF2B5EF4-FFF2-40B4-BE49-F238E27FC236}">
                <a16:creationId xmlns:a16="http://schemas.microsoft.com/office/drawing/2014/main" id="{F395B745-5A58-4896-B538-FB8F5ABFF9B5}"/>
              </a:ext>
            </a:extLst>
          </p:cNvPr>
          <p:cNvSpPr/>
          <p:nvPr/>
        </p:nvSpPr>
        <p:spPr>
          <a:xfrm>
            <a:off x="676199" y="1318119"/>
            <a:ext cx="8072265" cy="369332"/>
          </a:xfrm>
          <a:prstGeom prst="rect">
            <a:avLst/>
          </a:prstGeom>
          <a:solidFill>
            <a:schemeClr val="accent5">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Normal approximation to the Mann-Whitney test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844D379-4296-4C5D-A6FB-613A2AB3D479}"/>
              </a:ext>
            </a:extLst>
          </p:cNvPr>
          <p:cNvSpPr/>
          <p:nvPr/>
        </p:nvSpPr>
        <p:spPr>
          <a:xfrm>
            <a:off x="683595" y="1788083"/>
            <a:ext cx="5616624" cy="1200329"/>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If the total number of pair wise comparisons (n</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n</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 7*8 = 56 &gt; 20) we can approximate the Mann-Whitney distribution with a normal distribution given by equation (7.27).</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39CB890A-7C65-4F7D-B7DD-EC2139439D19}"/>
              </a:ext>
            </a:extLst>
          </p:cNvPr>
          <p:cNvPicPr>
            <a:picLocks noChangeAspect="1"/>
          </p:cNvPicPr>
          <p:nvPr/>
        </p:nvPicPr>
        <p:blipFill>
          <a:blip r:embed="rId2"/>
          <a:stretch>
            <a:fillRect/>
          </a:stretch>
        </p:blipFill>
        <p:spPr>
          <a:xfrm>
            <a:off x="6543805" y="1832093"/>
            <a:ext cx="1771429" cy="800000"/>
          </a:xfrm>
          <a:prstGeom prst="rect">
            <a:avLst/>
          </a:prstGeom>
        </p:spPr>
      </p:pic>
      <p:sp>
        <p:nvSpPr>
          <p:cNvPr id="12" name="Rectangle 11">
            <a:extLst>
              <a:ext uri="{FF2B5EF4-FFF2-40B4-BE49-F238E27FC236}">
                <a16:creationId xmlns:a16="http://schemas.microsoft.com/office/drawing/2014/main" id="{7F0C4010-93FE-4C3B-B3E1-2F69855B8A44}"/>
              </a:ext>
            </a:extLst>
          </p:cNvPr>
          <p:cNvSpPr/>
          <p:nvPr/>
        </p:nvSpPr>
        <p:spPr>
          <a:xfrm>
            <a:off x="676199" y="2999133"/>
            <a:ext cx="2571750" cy="830997"/>
          </a:xfrm>
          <a:prstGeom prst="rect">
            <a:avLst/>
          </a:prstGeom>
        </p:spPr>
        <p:txBody>
          <a:bodyPr wrap="square">
            <a:spAutoFit/>
          </a:bodyPr>
          <a:lstStyle/>
          <a:p>
            <a:pPr marL="0"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Where equations (7.28) and (7.29) represent the mean and standard deviation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BF004FF9-BC2F-4B19-B01C-6184950913BB}"/>
              </a:ext>
            </a:extLst>
          </p:cNvPr>
          <p:cNvPicPr>
            <a:picLocks noChangeAspect="1"/>
          </p:cNvPicPr>
          <p:nvPr/>
        </p:nvPicPr>
        <p:blipFill>
          <a:blip r:embed="rId3"/>
          <a:stretch>
            <a:fillRect/>
          </a:stretch>
        </p:blipFill>
        <p:spPr>
          <a:xfrm>
            <a:off x="3335391" y="3163917"/>
            <a:ext cx="1514286" cy="609524"/>
          </a:xfrm>
          <a:prstGeom prst="rect">
            <a:avLst/>
          </a:prstGeom>
        </p:spPr>
      </p:pic>
      <p:pic>
        <p:nvPicPr>
          <p:cNvPr id="14" name="Picture 13">
            <a:extLst>
              <a:ext uri="{FF2B5EF4-FFF2-40B4-BE49-F238E27FC236}">
                <a16:creationId xmlns:a16="http://schemas.microsoft.com/office/drawing/2014/main" id="{B2C6C67C-BFBA-4E6A-97A8-2812781D28B0}"/>
              </a:ext>
            </a:extLst>
          </p:cNvPr>
          <p:cNvPicPr>
            <a:picLocks noChangeAspect="1"/>
          </p:cNvPicPr>
          <p:nvPr/>
        </p:nvPicPr>
        <p:blipFill>
          <a:blip r:embed="rId4"/>
          <a:stretch>
            <a:fillRect/>
          </a:stretch>
        </p:blipFill>
        <p:spPr>
          <a:xfrm>
            <a:off x="5176383" y="3088529"/>
            <a:ext cx="2895238" cy="895238"/>
          </a:xfrm>
          <a:prstGeom prst="rect">
            <a:avLst/>
          </a:prstGeom>
        </p:spPr>
      </p:pic>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2B0F2B1-BED5-4390-A436-A45ADDA11062}"/>
                  </a:ext>
                </a:extLst>
              </p:cNvPr>
              <p:cNvSpPr/>
              <p:nvPr/>
            </p:nvSpPr>
            <p:spPr>
              <a:xfrm>
                <a:off x="743140" y="3956069"/>
                <a:ext cx="2312684" cy="485902"/>
              </a:xfrm>
              <a:prstGeom prst="rect">
                <a:avLst/>
              </a:prstGeom>
            </p:spPr>
            <p:txBody>
              <a:bodyPr wrap="none">
                <a:spAutoFit/>
              </a:bodyPr>
              <a:lstStyle/>
              <a:p>
                <a14:m>
                  <m:oMath xmlns:m="http://schemas.openxmlformats.org/officeDocument/2006/math">
                    <m:r>
                      <a:rPr lang="en-GB" i="1">
                        <a:latin typeface="Cambria Math" panose="02040503050406030204" pitchFamily="18" charset="0"/>
                      </a:rPr>
                      <m:t>𝑍</m:t>
                    </m:r>
                    <m:r>
                      <a:rPr lang="en-GB" i="0">
                        <a:latin typeface="Cambria Math" panose="02040503050406030204" pitchFamily="18" charset="0"/>
                      </a:rPr>
                      <m:t>= </m:t>
                    </m:r>
                    <m:f>
                      <m:fPr>
                        <m:ctrlPr>
                          <a:rPr lang="en-GB" i="1">
                            <a:latin typeface="Cambria Math" panose="02040503050406030204" pitchFamily="18" charset="0"/>
                          </a:rPr>
                        </m:ctrlPr>
                      </m:fPr>
                      <m:num>
                        <m:r>
                          <a:rPr lang="en-GB" i="0">
                            <a:latin typeface="Cambria Math" panose="02040503050406030204" pitchFamily="18" charset="0"/>
                          </a:rPr>
                          <m:t>10−28</m:t>
                        </m:r>
                      </m:num>
                      <m:den>
                        <m:r>
                          <a:rPr lang="en-GB" i="0">
                            <a:latin typeface="Cambria Math" panose="02040503050406030204" pitchFamily="18" charset="0"/>
                          </a:rPr>
                          <m:t>8.6410</m:t>
                        </m:r>
                      </m:den>
                    </m:f>
                  </m:oMath>
                </a14:m>
                <a:r>
                  <a:rPr lang="en-GB" dirty="0"/>
                  <a:t> = - 2.0831</a:t>
                </a:r>
              </a:p>
            </p:txBody>
          </p:sp>
        </mc:Choice>
        <mc:Fallback xmlns="">
          <p:sp>
            <p:nvSpPr>
              <p:cNvPr id="15" name="Rectangle 14">
                <a:extLst>
                  <a:ext uri="{FF2B5EF4-FFF2-40B4-BE49-F238E27FC236}">
                    <a16:creationId xmlns:a16="http://schemas.microsoft.com/office/drawing/2014/main" id="{B2B0F2B1-BED5-4390-A436-A45ADDA11062}"/>
                  </a:ext>
                </a:extLst>
              </p:cNvPr>
              <p:cNvSpPr>
                <a:spLocks noRot="1" noChangeAspect="1" noMove="1" noResize="1" noEditPoints="1" noAdjustHandles="1" noChangeArrowheads="1" noChangeShapeType="1" noTextEdit="1"/>
              </p:cNvSpPr>
              <p:nvPr/>
            </p:nvSpPr>
            <p:spPr>
              <a:xfrm>
                <a:off x="743140" y="3956069"/>
                <a:ext cx="2312684" cy="485902"/>
              </a:xfrm>
              <a:prstGeom prst="rect">
                <a:avLst/>
              </a:prstGeom>
              <a:blipFill>
                <a:blip r:embed="rId5"/>
                <a:stretch>
                  <a:fillRect r="-1847" b="-6250"/>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5C6F7F91-D951-4589-9D43-032983EE9E42}"/>
              </a:ext>
            </a:extLst>
          </p:cNvPr>
          <p:cNvSpPr/>
          <p:nvPr/>
        </p:nvSpPr>
        <p:spPr>
          <a:xfrm>
            <a:off x="3297222" y="3948946"/>
            <a:ext cx="5400600" cy="923330"/>
          </a:xfrm>
          <a:prstGeom prst="rect">
            <a:avLst/>
          </a:prstGeom>
          <a:solidFill>
            <a:schemeClr val="accent4">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critical Z values can be found from statistical tables: lower one tail </a:t>
            </a:r>
            <a:r>
              <a:rPr lang="en-GB" dirty="0" err="1">
                <a:latin typeface="Calibri" panose="020F0502020204030204" pitchFamily="34" charset="0"/>
                <a:ea typeface="Times New Roman" panose="02020603050405020304" pitchFamily="18" charset="0"/>
                <a:cs typeface="Times New Roman" panose="02020603050405020304" pitchFamily="18" charset="0"/>
              </a:rPr>
              <a:t>z</a:t>
            </a:r>
            <a:r>
              <a:rPr lang="en-GB" baseline="-25000" dirty="0" err="1">
                <a:latin typeface="Calibri" panose="020F0502020204030204" pitchFamily="34" charset="0"/>
                <a:ea typeface="Times New Roman" panose="02020603050405020304" pitchFamily="18" charset="0"/>
                <a:cs typeface="Times New Roman" panose="02020603050405020304" pitchFamily="18" charset="0"/>
              </a:rPr>
              <a:t>cri</a:t>
            </a:r>
            <a:r>
              <a:rPr lang="en-GB" dirty="0">
                <a:latin typeface="Calibri" panose="020F0502020204030204" pitchFamily="34" charset="0"/>
                <a:ea typeface="Times New Roman" panose="02020603050405020304" pitchFamily="18" charset="0"/>
                <a:cs typeface="Times New Roman" panose="02020603050405020304" pitchFamily="18" charset="0"/>
              </a:rPr>
              <a:t> = - 1.65. Does the test statistic lie within the region of rejection?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B04D047D-B327-4160-8BC9-CD95BA9C47C6}"/>
              </a:ext>
            </a:extLst>
          </p:cNvPr>
          <p:cNvSpPr/>
          <p:nvPr/>
        </p:nvSpPr>
        <p:spPr>
          <a:xfrm>
            <a:off x="676199" y="4998215"/>
            <a:ext cx="8021623" cy="923330"/>
          </a:xfrm>
          <a:prstGeom prst="rect">
            <a:avLst/>
          </a:prstGeom>
          <a:solidFill>
            <a:schemeClr val="accent6">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Given Zcal &lt; Zcri (-2.0831 &lt; - 1.65) we accept the alternative hypothesis H</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a:t>There is enough evidence to indicate at a 5% significance level that the effectiveness has improved.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20413B1-6A00-4301-B8FC-277609779043}"/>
              </a:ext>
            </a:extLst>
          </p:cNvPr>
          <p:cNvSpPr txBox="1"/>
          <p:nvPr/>
        </p:nvSpPr>
        <p:spPr>
          <a:xfrm>
            <a:off x="6258128" y="418086"/>
            <a:ext cx="504056" cy="1477328"/>
          </a:xfrm>
          <a:prstGeom prst="rect">
            <a:avLst/>
          </a:prstGeom>
          <a:noFill/>
        </p:spPr>
        <p:txBody>
          <a:bodyPr wrap="square" rtlCol="0">
            <a:spAutoFit/>
          </a:bodyPr>
          <a:lstStyle/>
          <a:p>
            <a:r>
              <a:rPr lang="en-GB" dirty="0">
                <a:solidFill>
                  <a:srgbClr val="FF0000"/>
                </a:solidFill>
              </a:rPr>
              <a:t>?????????</a:t>
            </a:r>
          </a:p>
        </p:txBody>
      </p:sp>
    </p:spTree>
    <p:extLst>
      <p:ext uri="{BB962C8B-B14F-4D97-AF65-F5344CB8AC3E}">
        <p14:creationId xmlns:p14="http://schemas.microsoft.com/office/powerpoint/2010/main" val="1955481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Excel solution (1/3)</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51</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pic>
        <p:nvPicPr>
          <p:cNvPr id="6" name="Picture 5">
            <a:extLst>
              <a:ext uri="{FF2B5EF4-FFF2-40B4-BE49-F238E27FC236}">
                <a16:creationId xmlns:a16="http://schemas.microsoft.com/office/drawing/2014/main" id="{7AA7E76A-147E-4ADC-A84C-243D4EFC57AE}"/>
              </a:ext>
            </a:extLst>
          </p:cNvPr>
          <p:cNvPicPr/>
          <p:nvPr/>
        </p:nvPicPr>
        <p:blipFill>
          <a:blip r:embed="rId2"/>
          <a:stretch>
            <a:fillRect/>
          </a:stretch>
        </p:blipFill>
        <p:spPr>
          <a:xfrm>
            <a:off x="683568" y="1304764"/>
            <a:ext cx="7272807" cy="4248471"/>
          </a:xfrm>
          <a:prstGeom prst="rect">
            <a:avLst/>
          </a:prstGeom>
        </p:spPr>
      </p:pic>
    </p:spTree>
    <p:extLst>
      <p:ext uri="{BB962C8B-B14F-4D97-AF65-F5344CB8AC3E}">
        <p14:creationId xmlns:p14="http://schemas.microsoft.com/office/powerpoint/2010/main" val="2156931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3CC661-1D25-4E90-A2E5-2775A7438109}"/>
              </a:ext>
            </a:extLst>
          </p:cNvPr>
          <p:cNvPicPr/>
          <p:nvPr/>
        </p:nvPicPr>
        <p:blipFill>
          <a:blip r:embed="rId2"/>
          <a:stretch>
            <a:fillRect/>
          </a:stretch>
        </p:blipFill>
        <p:spPr>
          <a:xfrm>
            <a:off x="500034" y="2636912"/>
            <a:ext cx="5943600" cy="3335655"/>
          </a:xfrm>
          <a:prstGeom prst="rect">
            <a:avLst/>
          </a:prstGeom>
        </p:spPr>
      </p:pic>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Excel solution (2/3)</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52</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6" name="TextBox 5">
            <a:extLst>
              <a:ext uri="{FF2B5EF4-FFF2-40B4-BE49-F238E27FC236}">
                <a16:creationId xmlns:a16="http://schemas.microsoft.com/office/drawing/2014/main" id="{DE252E43-4EE4-4291-A6BC-25CDD71B67F6}"/>
              </a:ext>
            </a:extLst>
          </p:cNvPr>
          <p:cNvSpPr txBox="1"/>
          <p:nvPr/>
        </p:nvSpPr>
        <p:spPr>
          <a:xfrm>
            <a:off x="6981368" y="3855067"/>
            <a:ext cx="1584176" cy="2031325"/>
          </a:xfrm>
          <a:prstGeom prst="rect">
            <a:avLst/>
          </a:prstGeom>
          <a:solidFill>
            <a:schemeClr val="accent5">
              <a:lumMod val="20000"/>
              <a:lumOff val="80000"/>
            </a:schemeClr>
          </a:solidFill>
        </p:spPr>
        <p:txBody>
          <a:bodyPr wrap="square" rtlCol="0">
            <a:spAutoFit/>
          </a:bodyPr>
          <a:lstStyle/>
          <a:p>
            <a:r>
              <a:rPr lang="en-GB" dirty="0"/>
              <a:t>From tables</a:t>
            </a:r>
          </a:p>
          <a:p>
            <a:endParaRPr lang="en-GB" dirty="0"/>
          </a:p>
          <a:p>
            <a:r>
              <a:rPr lang="en-GB" dirty="0"/>
              <a:t>One-tail p-value = 0.02 &lt; 0.05</a:t>
            </a:r>
          </a:p>
          <a:p>
            <a:endParaRPr lang="en-GB" dirty="0"/>
          </a:p>
          <a:p>
            <a:r>
              <a:rPr lang="en-GB" dirty="0"/>
              <a:t>Accept H</a:t>
            </a:r>
            <a:r>
              <a:rPr lang="en-GB" baseline="-25000" dirty="0"/>
              <a:t>1</a:t>
            </a:r>
          </a:p>
        </p:txBody>
      </p:sp>
      <p:pic>
        <p:nvPicPr>
          <p:cNvPr id="7" name="Picture 6">
            <a:extLst>
              <a:ext uri="{FF2B5EF4-FFF2-40B4-BE49-F238E27FC236}">
                <a16:creationId xmlns:a16="http://schemas.microsoft.com/office/drawing/2014/main" id="{37AA34DD-BB47-4669-9C93-2F89B0FC7F13}"/>
              </a:ext>
            </a:extLst>
          </p:cNvPr>
          <p:cNvPicPr/>
          <p:nvPr/>
        </p:nvPicPr>
        <p:blipFill>
          <a:blip r:embed="rId3"/>
          <a:stretch>
            <a:fillRect/>
          </a:stretch>
        </p:blipFill>
        <p:spPr>
          <a:xfrm>
            <a:off x="500034" y="1281580"/>
            <a:ext cx="5943600" cy="1503045"/>
          </a:xfrm>
          <a:prstGeom prst="rect">
            <a:avLst/>
          </a:prstGeom>
        </p:spPr>
      </p:pic>
      <p:sp>
        <p:nvSpPr>
          <p:cNvPr id="10" name="TextBox 9">
            <a:extLst>
              <a:ext uri="{FF2B5EF4-FFF2-40B4-BE49-F238E27FC236}">
                <a16:creationId xmlns:a16="http://schemas.microsoft.com/office/drawing/2014/main" id="{0FA43172-7E3A-4782-A933-1F2BDCB92548}"/>
              </a:ext>
            </a:extLst>
          </p:cNvPr>
          <p:cNvSpPr txBox="1"/>
          <p:nvPr/>
        </p:nvSpPr>
        <p:spPr>
          <a:xfrm>
            <a:off x="6999987" y="1298148"/>
            <a:ext cx="504056" cy="1477328"/>
          </a:xfrm>
          <a:prstGeom prst="rect">
            <a:avLst/>
          </a:prstGeom>
          <a:noFill/>
        </p:spPr>
        <p:txBody>
          <a:bodyPr wrap="square" rtlCol="0">
            <a:spAutoFit/>
          </a:bodyPr>
          <a:lstStyle/>
          <a:p>
            <a:r>
              <a:rPr lang="en-GB" dirty="0">
                <a:solidFill>
                  <a:srgbClr val="FF0000"/>
                </a:solidFill>
              </a:rPr>
              <a:t>?????????</a:t>
            </a:r>
          </a:p>
        </p:txBody>
      </p:sp>
    </p:spTree>
    <p:extLst>
      <p:ext uri="{BB962C8B-B14F-4D97-AF65-F5344CB8AC3E}">
        <p14:creationId xmlns:p14="http://schemas.microsoft.com/office/powerpoint/2010/main" val="3704866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Excel solution (3/3)</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53</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7B7B7AA5-36AA-4862-B697-E0A8AD867ECD}"/>
              </a:ext>
            </a:extLst>
          </p:cNvPr>
          <p:cNvSpPr/>
          <p:nvPr/>
        </p:nvSpPr>
        <p:spPr>
          <a:xfrm>
            <a:off x="562934" y="1340768"/>
            <a:ext cx="2303131"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Normal approximation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CEEC59C-FC2B-4A93-9A3D-0C2FB0DDBE1E}"/>
              </a:ext>
            </a:extLst>
          </p:cNvPr>
          <p:cNvSpPr/>
          <p:nvPr/>
        </p:nvSpPr>
        <p:spPr>
          <a:xfrm>
            <a:off x="589230" y="3861048"/>
            <a:ext cx="4925145" cy="2031325"/>
          </a:xfrm>
          <a:prstGeom prst="rect">
            <a:avLst/>
          </a:prstGeom>
          <a:solidFill>
            <a:schemeClr val="accent5">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From Excel: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Mann-Whitney U test statistic = 10</a:t>
            </a:r>
          </a:p>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Z test value = - 2.0831</a:t>
            </a:r>
          </a:p>
          <a:p>
            <a:pPr marL="285750" marR="0" indent="-285750" algn="just" hangingPunct="0">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Lower one-tail critical Z value = - 1.645</a:t>
            </a:r>
          </a:p>
          <a:p>
            <a:pPr marL="285750" indent="-285750" hangingPunct="0">
              <a:buFont typeface="Arial" panose="020B0604020202020204" pitchFamily="34" charset="0"/>
              <a:buChar char="•"/>
            </a:pPr>
            <a:r>
              <a:rPr lang="en-GB" dirty="0"/>
              <a:t>Exact lower one-tail p-value = 0.019</a:t>
            </a:r>
          </a:p>
          <a:p>
            <a:pPr marL="285750" indent="-285750" hangingPunct="0">
              <a:buFont typeface="Arial" panose="020B0604020202020204" pitchFamily="34" charset="0"/>
              <a:buChar char="•"/>
            </a:pPr>
            <a:r>
              <a:rPr lang="en-GB" dirty="0">
                <a:sym typeface="Symbol" panose="05050102010706020507" pitchFamily="18" charset="2"/>
              </a:rPr>
              <a:t> t</a:t>
            </a:r>
            <a:r>
              <a:rPr lang="en-GB" dirty="0"/>
              <a:t>wo-tail p-value = 0.019 * 2 = 0.037</a:t>
            </a:r>
          </a:p>
        </p:txBody>
      </p:sp>
      <p:sp>
        <p:nvSpPr>
          <p:cNvPr id="9" name="TextBox 8">
            <a:extLst>
              <a:ext uri="{FF2B5EF4-FFF2-40B4-BE49-F238E27FC236}">
                <a16:creationId xmlns:a16="http://schemas.microsoft.com/office/drawing/2014/main" id="{90076542-1009-4F65-9F58-DB2209D16051}"/>
              </a:ext>
            </a:extLst>
          </p:cNvPr>
          <p:cNvSpPr txBox="1"/>
          <p:nvPr/>
        </p:nvSpPr>
        <p:spPr>
          <a:xfrm>
            <a:off x="5652120" y="3861048"/>
            <a:ext cx="2548880" cy="1754326"/>
          </a:xfrm>
          <a:prstGeom prst="rect">
            <a:avLst/>
          </a:prstGeom>
          <a:solidFill>
            <a:schemeClr val="accent5">
              <a:lumMod val="20000"/>
              <a:lumOff val="80000"/>
            </a:schemeClr>
          </a:solidFill>
        </p:spPr>
        <p:txBody>
          <a:bodyPr wrap="square" rtlCol="0">
            <a:spAutoFit/>
          </a:bodyPr>
          <a:lstStyle/>
          <a:p>
            <a:r>
              <a:rPr lang="en-GB" dirty="0"/>
              <a:t>From tables</a:t>
            </a:r>
          </a:p>
          <a:p>
            <a:endParaRPr lang="en-GB" dirty="0"/>
          </a:p>
          <a:p>
            <a:r>
              <a:rPr lang="en-GB" dirty="0"/>
              <a:t>One-tail p-value = 0.019 &lt; 0.05</a:t>
            </a:r>
          </a:p>
          <a:p>
            <a:endParaRPr lang="en-GB" dirty="0"/>
          </a:p>
          <a:p>
            <a:r>
              <a:rPr lang="en-GB" dirty="0"/>
              <a:t>Accept H</a:t>
            </a:r>
            <a:r>
              <a:rPr lang="en-GB" baseline="-25000" dirty="0"/>
              <a:t>1</a:t>
            </a:r>
          </a:p>
        </p:txBody>
      </p:sp>
      <p:pic>
        <p:nvPicPr>
          <p:cNvPr id="10" name="Picture 9">
            <a:extLst>
              <a:ext uri="{FF2B5EF4-FFF2-40B4-BE49-F238E27FC236}">
                <a16:creationId xmlns:a16="http://schemas.microsoft.com/office/drawing/2014/main" id="{A7D4F6CC-9367-4F25-AC83-71865E06818B}"/>
              </a:ext>
            </a:extLst>
          </p:cNvPr>
          <p:cNvPicPr/>
          <p:nvPr/>
        </p:nvPicPr>
        <p:blipFill>
          <a:blip r:embed="rId2"/>
          <a:stretch>
            <a:fillRect/>
          </a:stretch>
        </p:blipFill>
        <p:spPr>
          <a:xfrm>
            <a:off x="3081522" y="1504866"/>
            <a:ext cx="5162886" cy="2031324"/>
          </a:xfrm>
          <a:prstGeom prst="rect">
            <a:avLst/>
          </a:prstGeom>
        </p:spPr>
      </p:pic>
      <p:sp>
        <p:nvSpPr>
          <p:cNvPr id="5" name="TextBox 4">
            <a:extLst>
              <a:ext uri="{FF2B5EF4-FFF2-40B4-BE49-F238E27FC236}">
                <a16:creationId xmlns:a16="http://schemas.microsoft.com/office/drawing/2014/main" id="{0C688943-1DC9-40AF-B6ED-8E393D859072}"/>
              </a:ext>
            </a:extLst>
          </p:cNvPr>
          <p:cNvSpPr txBox="1"/>
          <p:nvPr/>
        </p:nvSpPr>
        <p:spPr>
          <a:xfrm>
            <a:off x="1462471" y="1781864"/>
            <a:ext cx="504056" cy="1477328"/>
          </a:xfrm>
          <a:prstGeom prst="rect">
            <a:avLst/>
          </a:prstGeom>
          <a:noFill/>
        </p:spPr>
        <p:txBody>
          <a:bodyPr wrap="square" rtlCol="0">
            <a:spAutoFit/>
          </a:bodyPr>
          <a:lstStyle/>
          <a:p>
            <a:r>
              <a:rPr lang="en-GB" dirty="0">
                <a:solidFill>
                  <a:srgbClr val="FF0000"/>
                </a:solidFill>
              </a:rPr>
              <a:t>?????????</a:t>
            </a:r>
          </a:p>
        </p:txBody>
      </p:sp>
    </p:spTree>
    <p:extLst>
      <p:ext uri="{BB962C8B-B14F-4D97-AF65-F5344CB8AC3E}">
        <p14:creationId xmlns:p14="http://schemas.microsoft.com/office/powerpoint/2010/main" val="2176734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SPSS solution (1/3)</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54</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A8F0B15-D830-4752-AB5A-6A5E1DF9C29C}"/>
              </a:ext>
            </a:extLst>
          </p:cNvPr>
          <p:cNvSpPr/>
          <p:nvPr/>
        </p:nvSpPr>
        <p:spPr>
          <a:xfrm>
            <a:off x="524086" y="1268760"/>
            <a:ext cx="1207446"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Enter data </a:t>
            </a:r>
            <a:endParaRPr lang="en-GB" dirty="0"/>
          </a:p>
        </p:txBody>
      </p:sp>
      <p:sp>
        <p:nvSpPr>
          <p:cNvPr id="7" name="Rectangle 6">
            <a:extLst>
              <a:ext uri="{FF2B5EF4-FFF2-40B4-BE49-F238E27FC236}">
                <a16:creationId xmlns:a16="http://schemas.microsoft.com/office/drawing/2014/main" id="{663AE486-2918-4351-9785-0B2B516E2541}"/>
              </a:ext>
            </a:extLst>
          </p:cNvPr>
          <p:cNvSpPr/>
          <p:nvPr/>
        </p:nvSpPr>
        <p:spPr>
          <a:xfrm>
            <a:off x="5963957" y="2381986"/>
            <a:ext cx="2640492" cy="286232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first column is called Training type and the value 1 and 2 represent training methods 1 and 2 respectively.</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second column represents the performance of employees.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0000000-0008-0000-1A00-000012000000}"/>
              </a:ext>
            </a:extLst>
          </p:cNvPr>
          <p:cNvPicPr/>
          <p:nvPr/>
        </p:nvPicPr>
        <p:blipFill>
          <a:blip r:embed="rId2"/>
          <a:stretch>
            <a:fillRect/>
          </a:stretch>
        </p:blipFill>
        <p:spPr>
          <a:xfrm>
            <a:off x="1907704" y="1268760"/>
            <a:ext cx="3816424" cy="4608512"/>
          </a:xfrm>
          <a:prstGeom prst="rect">
            <a:avLst/>
          </a:prstGeom>
        </p:spPr>
      </p:pic>
    </p:spTree>
    <p:extLst>
      <p:ext uri="{BB962C8B-B14F-4D97-AF65-F5344CB8AC3E}">
        <p14:creationId xmlns:p14="http://schemas.microsoft.com/office/powerpoint/2010/main" val="4084137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SPSS solution (2/3)</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55</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5F0E173-E2BF-4697-98B5-FB3935040266}"/>
              </a:ext>
            </a:extLst>
          </p:cNvPr>
          <p:cNvSpPr/>
          <p:nvPr/>
        </p:nvSpPr>
        <p:spPr>
          <a:xfrm>
            <a:off x="501146" y="1196752"/>
            <a:ext cx="8247318"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Select </a:t>
            </a: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a:t>
            </a:r>
            <a:r>
              <a:rPr lang="en-GB" u="sng" dirty="0">
                <a:latin typeface="Calibri" panose="020F0502020204030204" pitchFamily="34" charset="0"/>
                <a:ea typeface="Times New Roman" panose="02020603050405020304" pitchFamily="18" charset="0"/>
                <a:cs typeface="Times New Roman" panose="02020603050405020304" pitchFamily="18" charset="0"/>
              </a:rPr>
              <a:t>N</a:t>
            </a:r>
            <a:r>
              <a:rPr lang="en-GB" dirty="0">
                <a:latin typeface="Calibri" panose="020F0502020204030204" pitchFamily="34" charset="0"/>
                <a:ea typeface="Times New Roman" panose="02020603050405020304" pitchFamily="18" charset="0"/>
                <a:cs typeface="Times New Roman" panose="02020603050405020304" pitchFamily="18" charset="0"/>
              </a:rPr>
              <a:t>onparametric Tests &gt; </a:t>
            </a:r>
            <a:r>
              <a:rPr lang="en-GB" u="sng" dirty="0">
                <a:latin typeface="Calibri" panose="020F0502020204030204" pitchFamily="34" charset="0"/>
                <a:ea typeface="Times New Roman" panose="02020603050405020304" pitchFamily="18" charset="0"/>
                <a:cs typeface="Times New Roman" panose="02020603050405020304" pitchFamily="18" charset="0"/>
              </a:rPr>
              <a:t>L</a:t>
            </a:r>
            <a:r>
              <a:rPr lang="en-GB" dirty="0">
                <a:latin typeface="Calibri" panose="020F0502020204030204" pitchFamily="34" charset="0"/>
                <a:ea typeface="Times New Roman" panose="02020603050405020304" pitchFamily="18" charset="0"/>
                <a:cs typeface="Times New Roman" panose="02020603050405020304" pitchFamily="18" charset="0"/>
              </a:rPr>
              <a:t>egacy Dialogs &gt; </a:t>
            </a:r>
            <a:r>
              <a:rPr lang="en-GB" u="sng"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Independent Samples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7C06D22-E021-4774-9DB5-FAC23E6A9709}"/>
              </a:ext>
            </a:extLst>
          </p:cNvPr>
          <p:cNvSpPr/>
          <p:nvPr/>
        </p:nvSpPr>
        <p:spPr>
          <a:xfrm>
            <a:off x="511490" y="1652893"/>
            <a:ext cx="3217540" cy="1815882"/>
          </a:xfrm>
          <a:prstGeom prst="rect">
            <a:avLst/>
          </a:prstGeom>
          <a:solidFill>
            <a:schemeClr val="accent5">
              <a:lumMod val="20000"/>
              <a:lumOff val="80000"/>
            </a:schemeClr>
          </a:solidFill>
        </p:spPr>
        <p:txBody>
          <a:bodyPr wrap="square">
            <a:spAutoFit/>
          </a:bodyPr>
          <a:lstStyle/>
          <a:p>
            <a:pPr marL="285750" marR="0" indent="-285750" hangingPunct="0">
              <a:spcBef>
                <a:spcPts val="0"/>
              </a:spcBef>
              <a:spcAft>
                <a:spcPts val="0"/>
              </a:spcAft>
              <a:buFont typeface="Arial" panose="020B0604020202020204" pitchFamily="34" charset="0"/>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Transfer Perf to the </a:t>
            </a:r>
            <a:r>
              <a:rPr lang="en-GB" sz="1600" u="sng" dirty="0">
                <a:latin typeface="Calibri" panose="020F0502020204030204" pitchFamily="34" charset="0"/>
                <a:ea typeface="Times New Roman" panose="02020603050405020304" pitchFamily="18" charset="0"/>
                <a:cs typeface="Times New Roman" panose="02020603050405020304" pitchFamily="18" charset="0"/>
              </a:rPr>
              <a:t>T</a:t>
            </a:r>
            <a:r>
              <a:rPr lang="en-GB" sz="1600" dirty="0">
                <a:latin typeface="Calibri" panose="020F0502020204030204" pitchFamily="34" charset="0"/>
                <a:ea typeface="Times New Roman" panose="02020603050405020304" pitchFamily="18" charset="0"/>
                <a:cs typeface="Times New Roman" panose="02020603050405020304" pitchFamily="18" charset="0"/>
              </a:rPr>
              <a:t>est Variable List</a:t>
            </a:r>
          </a:p>
          <a:p>
            <a:pPr marL="285750" marR="0" indent="-285750" hangingPunct="0">
              <a:spcBef>
                <a:spcPts val="0"/>
              </a:spcBef>
              <a:spcAft>
                <a:spcPts val="0"/>
              </a:spcAft>
              <a:buFont typeface="Arial" panose="020B0604020202020204" pitchFamily="34" charset="0"/>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Transfer Group to the </a:t>
            </a:r>
            <a:r>
              <a:rPr lang="en-GB" sz="1600" u="sng" dirty="0">
                <a:latin typeface="Calibri" panose="020F0502020204030204" pitchFamily="34" charset="0"/>
                <a:ea typeface="Times New Roman" panose="02020603050405020304" pitchFamily="18" charset="0"/>
                <a:cs typeface="Times New Roman" panose="02020603050405020304" pitchFamily="18" charset="0"/>
              </a:rPr>
              <a:t>G</a:t>
            </a:r>
            <a:r>
              <a:rPr lang="en-GB" sz="1600" dirty="0">
                <a:latin typeface="Calibri" panose="020F0502020204030204" pitchFamily="34" charset="0"/>
                <a:ea typeface="Times New Roman" panose="02020603050405020304" pitchFamily="18" charset="0"/>
                <a:cs typeface="Times New Roman" panose="02020603050405020304" pitchFamily="18" charset="0"/>
              </a:rPr>
              <a:t>rouping Variable box</a:t>
            </a:r>
          </a:p>
          <a:p>
            <a:pPr marL="285750" marR="0" indent="-285750" hangingPunct="0">
              <a:spcBef>
                <a:spcPts val="0"/>
              </a:spcBef>
              <a:spcAft>
                <a:spcPts val="0"/>
              </a:spcAft>
              <a:buFont typeface="Arial" panose="020B0604020202020204" pitchFamily="34" charset="0"/>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Click on Define Groups and type 1 and 2 into Group </a:t>
            </a:r>
            <a:r>
              <a:rPr lang="en-GB" sz="1600" u="sng" dirty="0">
                <a:latin typeface="Calibri" panose="020F0502020204030204" pitchFamily="34" charset="0"/>
                <a:ea typeface="Times New Roman" panose="02020603050405020304" pitchFamily="18" charset="0"/>
                <a:cs typeface="Times New Roman" panose="02020603050405020304" pitchFamily="18" charset="0"/>
              </a:rPr>
              <a:t>1</a:t>
            </a:r>
            <a:r>
              <a:rPr lang="en-GB" sz="1600" dirty="0">
                <a:latin typeface="Calibri" panose="020F0502020204030204" pitchFamily="34" charset="0"/>
                <a:ea typeface="Times New Roman" panose="02020603050405020304" pitchFamily="18" charset="0"/>
                <a:cs typeface="Times New Roman" panose="02020603050405020304" pitchFamily="18" charset="0"/>
              </a:rPr>
              <a:t> and Group </a:t>
            </a:r>
            <a:r>
              <a:rPr lang="en-GB" sz="1600" u="sng" dirty="0">
                <a:latin typeface="Calibri" panose="020F0502020204030204" pitchFamily="34" charset="0"/>
                <a:ea typeface="Times New Roman" panose="02020603050405020304" pitchFamily="18" charset="0"/>
                <a:cs typeface="Times New Roman" panose="02020603050405020304" pitchFamily="18" charset="0"/>
              </a:rPr>
              <a:t>2</a:t>
            </a:r>
            <a:r>
              <a:rPr lang="en-GB" sz="1600" dirty="0">
                <a:latin typeface="Calibri" panose="020F0502020204030204" pitchFamily="34" charset="0"/>
                <a:ea typeface="Times New Roman" panose="02020603050405020304" pitchFamily="18" charset="0"/>
                <a:cs typeface="Times New Roman" panose="02020603050405020304" pitchFamily="18" charset="0"/>
              </a:rPr>
              <a:t> box respectively.</a:t>
            </a:r>
          </a:p>
        </p:txBody>
      </p:sp>
      <p:sp>
        <p:nvSpPr>
          <p:cNvPr id="8" name="Rectangle 7">
            <a:extLst>
              <a:ext uri="{FF2B5EF4-FFF2-40B4-BE49-F238E27FC236}">
                <a16:creationId xmlns:a16="http://schemas.microsoft.com/office/drawing/2014/main" id="{E0A0CA90-0762-4BB6-9B4A-CC155B8A0E3D}"/>
              </a:ext>
            </a:extLst>
          </p:cNvPr>
          <p:cNvSpPr/>
          <p:nvPr/>
        </p:nvSpPr>
        <p:spPr>
          <a:xfrm>
            <a:off x="1328122" y="5354276"/>
            <a:ext cx="1672253" cy="369332"/>
          </a:xfrm>
          <a:prstGeom prst="rect">
            <a:avLst/>
          </a:prstGeom>
        </p:spPr>
        <p:txBody>
          <a:bodyPr wrap="none">
            <a:spAutoFit/>
          </a:bodyPr>
          <a:lstStyle/>
          <a:p>
            <a:r>
              <a:rPr lang="en-GB" dirty="0"/>
              <a:t>Click </a:t>
            </a:r>
            <a:r>
              <a:rPr lang="en-GB" u="sng" dirty="0"/>
              <a:t>C</a:t>
            </a:r>
            <a:r>
              <a:rPr lang="en-GB" dirty="0"/>
              <a:t>ontinue</a:t>
            </a:r>
          </a:p>
        </p:txBody>
      </p:sp>
      <p:sp>
        <p:nvSpPr>
          <p:cNvPr id="10" name="Rectangle 9">
            <a:extLst>
              <a:ext uri="{FF2B5EF4-FFF2-40B4-BE49-F238E27FC236}">
                <a16:creationId xmlns:a16="http://schemas.microsoft.com/office/drawing/2014/main" id="{B5AFFD77-307C-4F5B-A387-6DDED0DEF2B5}"/>
              </a:ext>
            </a:extLst>
          </p:cNvPr>
          <p:cNvSpPr/>
          <p:nvPr/>
        </p:nvSpPr>
        <p:spPr>
          <a:xfrm>
            <a:off x="4572000" y="4651698"/>
            <a:ext cx="4176464" cy="1200329"/>
          </a:xfrm>
          <a:prstGeom prst="rect">
            <a:avLst/>
          </a:prstGeom>
          <a:solidFill>
            <a:schemeClr val="accent6">
              <a:lumMod val="20000"/>
              <a:lumOff val="80000"/>
            </a:schemeClr>
          </a:solidFill>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a:t>
            </a:r>
            <a:r>
              <a:rPr lang="en-GB" u="sng" dirty="0">
                <a:latin typeface="Calibri" panose="020F0502020204030204" pitchFamily="34" charset="0"/>
                <a:ea typeface="Times New Roman" panose="02020603050405020304" pitchFamily="18" charset="0"/>
                <a:cs typeface="Times New Roman" panose="02020603050405020304" pitchFamily="18" charset="0"/>
              </a:rPr>
              <a:t>E</a:t>
            </a:r>
            <a:r>
              <a:rPr lang="en-GB" dirty="0">
                <a:latin typeface="Calibri" panose="020F0502020204030204" pitchFamily="34" charset="0"/>
                <a:ea typeface="Times New Roman" panose="02020603050405020304" pitchFamily="18" charset="0"/>
                <a:cs typeface="Times New Roman" panose="02020603050405020304" pitchFamily="18" charset="0"/>
              </a:rPr>
              <a:t>xact and choose </a:t>
            </a:r>
            <a:r>
              <a:rPr lang="en-GB" u="sng" dirty="0">
                <a:latin typeface="Calibri" panose="020F0502020204030204" pitchFamily="34" charset="0"/>
                <a:ea typeface="Times New Roman" panose="02020603050405020304" pitchFamily="18" charset="0"/>
                <a:cs typeface="Times New Roman" panose="02020603050405020304" pitchFamily="18" charset="0"/>
              </a:rPr>
              <a:t>E</a:t>
            </a:r>
            <a:r>
              <a:rPr lang="en-GB" dirty="0">
                <a:latin typeface="Calibri" panose="020F0502020204030204" pitchFamily="34" charset="0"/>
                <a:ea typeface="Times New Roman" panose="02020603050405020304" pitchFamily="18" charset="0"/>
                <a:cs typeface="Times New Roman" panose="02020603050405020304" pitchFamily="18" charset="0"/>
              </a:rPr>
              <a:t>xact</a:t>
            </a:r>
          </a:p>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ontinue</a:t>
            </a:r>
          </a:p>
          <a:p>
            <a:pPr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0000000-0008-0000-1A00-000010000000}"/>
              </a:ext>
            </a:extLst>
          </p:cNvPr>
          <p:cNvPicPr/>
          <p:nvPr/>
        </p:nvPicPr>
        <p:blipFill>
          <a:blip r:embed="rId2"/>
          <a:stretch>
            <a:fillRect/>
          </a:stretch>
        </p:blipFill>
        <p:spPr>
          <a:xfrm>
            <a:off x="4558154" y="1628284"/>
            <a:ext cx="4074356" cy="2880835"/>
          </a:xfrm>
          <a:prstGeom prst="rect">
            <a:avLst/>
          </a:prstGeom>
        </p:spPr>
      </p:pic>
      <p:pic>
        <p:nvPicPr>
          <p:cNvPr id="12" name="Picture 11">
            <a:extLst>
              <a:ext uri="{FF2B5EF4-FFF2-40B4-BE49-F238E27FC236}">
                <a16:creationId xmlns:a16="http://schemas.microsoft.com/office/drawing/2014/main" id="{00000000-0008-0000-1A00-00000C000000}"/>
              </a:ext>
            </a:extLst>
          </p:cNvPr>
          <p:cNvPicPr/>
          <p:nvPr/>
        </p:nvPicPr>
        <p:blipFill>
          <a:blip r:embed="rId3"/>
          <a:stretch>
            <a:fillRect/>
          </a:stretch>
        </p:blipFill>
        <p:spPr>
          <a:xfrm>
            <a:off x="993591" y="3603520"/>
            <a:ext cx="2006783" cy="1815881"/>
          </a:xfrm>
          <a:prstGeom prst="rect">
            <a:avLst/>
          </a:prstGeom>
        </p:spPr>
      </p:pic>
      <p:sp>
        <p:nvSpPr>
          <p:cNvPr id="14" name="TextBox 13">
            <a:extLst>
              <a:ext uri="{FF2B5EF4-FFF2-40B4-BE49-F238E27FC236}">
                <a16:creationId xmlns:a16="http://schemas.microsoft.com/office/drawing/2014/main" id="{9FA1CD4B-B622-4C4E-B27A-7E325CEEE126}"/>
              </a:ext>
            </a:extLst>
          </p:cNvPr>
          <p:cNvSpPr txBox="1"/>
          <p:nvPr/>
        </p:nvSpPr>
        <p:spPr>
          <a:xfrm>
            <a:off x="3460721" y="3774534"/>
            <a:ext cx="504056" cy="1477328"/>
          </a:xfrm>
          <a:prstGeom prst="rect">
            <a:avLst/>
          </a:prstGeom>
          <a:noFill/>
        </p:spPr>
        <p:txBody>
          <a:bodyPr wrap="square" rtlCol="0">
            <a:spAutoFit/>
          </a:bodyPr>
          <a:lstStyle/>
          <a:p>
            <a:r>
              <a:rPr lang="en-GB" dirty="0">
                <a:solidFill>
                  <a:srgbClr val="FF0000"/>
                </a:solidFill>
              </a:rPr>
              <a:t>?????????</a:t>
            </a:r>
          </a:p>
        </p:txBody>
      </p:sp>
    </p:spTree>
    <p:extLst>
      <p:ext uri="{BB962C8B-B14F-4D97-AF65-F5344CB8AC3E}">
        <p14:creationId xmlns:p14="http://schemas.microsoft.com/office/powerpoint/2010/main" val="2712840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D435-E53C-483B-AF65-F5A035E5B7AB}"/>
              </a:ext>
            </a:extLst>
          </p:cNvPr>
          <p:cNvSpPr>
            <a:spLocks noGrp="1"/>
          </p:cNvSpPr>
          <p:nvPr>
            <p:ph type="ctrTitle"/>
          </p:nvPr>
        </p:nvSpPr>
        <p:spPr/>
        <p:txBody>
          <a:bodyPr/>
          <a:lstStyle/>
          <a:p>
            <a:r>
              <a:rPr lang="en-GB" dirty="0"/>
              <a:t>SPSS solution (3/3)</a:t>
            </a:r>
          </a:p>
        </p:txBody>
      </p:sp>
      <p:sp>
        <p:nvSpPr>
          <p:cNvPr id="3" name="Slide Number Placeholder 2">
            <a:extLst>
              <a:ext uri="{FF2B5EF4-FFF2-40B4-BE49-F238E27FC236}">
                <a16:creationId xmlns:a16="http://schemas.microsoft.com/office/drawing/2014/main" id="{889233F5-E2B8-4BF5-8FCD-0FF41B90F7AD}"/>
              </a:ext>
            </a:extLst>
          </p:cNvPr>
          <p:cNvSpPr>
            <a:spLocks noGrp="1"/>
          </p:cNvSpPr>
          <p:nvPr>
            <p:ph type="sldNum" sz="quarter" idx="10"/>
          </p:nvPr>
        </p:nvSpPr>
        <p:spPr/>
        <p:txBody>
          <a:bodyPr/>
          <a:lstStyle/>
          <a:p>
            <a:pPr>
              <a:defRPr/>
            </a:pPr>
            <a:fld id="{4D6024AB-D850-4FAE-AFC9-F5509490E0BC}" type="slidenum">
              <a:rPr lang="en-GB" smtClean="0"/>
              <a:pPr>
                <a:defRPr/>
              </a:pPr>
              <a:t>56</a:t>
            </a:fld>
            <a:endParaRPr lang="en-GB" dirty="0"/>
          </a:p>
        </p:txBody>
      </p:sp>
      <p:sp>
        <p:nvSpPr>
          <p:cNvPr id="4" name="Footer Placeholder 3">
            <a:extLst>
              <a:ext uri="{FF2B5EF4-FFF2-40B4-BE49-F238E27FC236}">
                <a16:creationId xmlns:a16="http://schemas.microsoft.com/office/drawing/2014/main" id="{82DEB9F4-05D2-4427-AB5B-3123D73A54C6}"/>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E46D6CA8-7162-48E9-84D6-7C91778CE7F4}"/>
              </a:ext>
            </a:extLst>
          </p:cNvPr>
          <p:cNvSpPr/>
          <p:nvPr/>
        </p:nvSpPr>
        <p:spPr>
          <a:xfrm>
            <a:off x="597872" y="2668189"/>
            <a:ext cx="5126256" cy="2308324"/>
          </a:xfrm>
          <a:prstGeom prst="rect">
            <a:avLst/>
          </a:prstGeom>
          <a:solidFill>
            <a:schemeClr val="accent4">
              <a:lumMod val="20000"/>
              <a:lumOff val="80000"/>
            </a:schemeClr>
          </a:solidFill>
        </p:spPr>
        <p:txBody>
          <a:bodyPr wrap="square">
            <a:spAutoFit/>
          </a:bodyPr>
          <a:lstStyle/>
          <a:p>
            <a:pPr marL="0"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From SPSS: </a:t>
            </a:r>
          </a:p>
          <a:p>
            <a:pPr marL="0"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Mann-Whitney U test statistic = 10</a:t>
            </a:r>
          </a:p>
          <a:p>
            <a:pPr marL="0"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Asymptotic Z = - 2.091 with two-tail p-value = 0.037. The one-tail p-value would then be 0.037/2 = 0.0019 = 0.02 to 2 decimal places.</a:t>
            </a:r>
          </a:p>
          <a:p>
            <a:pPr marL="0" marR="0"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These results compare with the Excel solutions of 10, - 2.0831 (slight error due to continuity correction etc), and 0.0019 respectively.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6476A57-970F-4610-A3D3-B4A86DC6FCCC}"/>
              </a:ext>
            </a:extLst>
          </p:cNvPr>
          <p:cNvSpPr txBox="1"/>
          <p:nvPr/>
        </p:nvSpPr>
        <p:spPr>
          <a:xfrm>
            <a:off x="578472" y="5108852"/>
            <a:ext cx="8242000" cy="830997"/>
          </a:xfrm>
          <a:prstGeom prst="rect">
            <a:avLst/>
          </a:prstGeom>
          <a:solidFill>
            <a:schemeClr val="accent5">
              <a:lumMod val="40000"/>
              <a:lumOff val="60000"/>
            </a:schemeClr>
          </a:solidFill>
        </p:spPr>
        <p:txBody>
          <a:bodyPr wrap="square" rtlCol="0">
            <a:spAutoFit/>
          </a:bodyPr>
          <a:lstStyle/>
          <a:p>
            <a:r>
              <a:rPr lang="en-GB" sz="1600" dirty="0"/>
              <a:t>The exact solution gives the one-tail p-value = 0.02 (Excel via MW critical value tables) and 0.020 (SPSS). The agreement with the asymptotic p-value shows that a normal approximation would be an appropriate solution.</a:t>
            </a:r>
          </a:p>
        </p:txBody>
      </p:sp>
      <p:pic>
        <p:nvPicPr>
          <p:cNvPr id="9" name="Picture 8">
            <a:extLst>
              <a:ext uri="{FF2B5EF4-FFF2-40B4-BE49-F238E27FC236}">
                <a16:creationId xmlns:a16="http://schemas.microsoft.com/office/drawing/2014/main" id="{24F5AE3D-6B01-4591-9928-CFBD72E693F9}"/>
              </a:ext>
            </a:extLst>
          </p:cNvPr>
          <p:cNvPicPr/>
          <p:nvPr/>
        </p:nvPicPr>
        <p:blipFill>
          <a:blip r:embed="rId2"/>
          <a:stretch>
            <a:fillRect/>
          </a:stretch>
        </p:blipFill>
        <p:spPr>
          <a:xfrm>
            <a:off x="1835696" y="1174311"/>
            <a:ext cx="3657600" cy="1477010"/>
          </a:xfrm>
          <a:prstGeom prst="rect">
            <a:avLst/>
          </a:prstGeom>
        </p:spPr>
      </p:pic>
      <p:pic>
        <p:nvPicPr>
          <p:cNvPr id="10" name="Picture 9">
            <a:extLst>
              <a:ext uri="{FF2B5EF4-FFF2-40B4-BE49-F238E27FC236}">
                <a16:creationId xmlns:a16="http://schemas.microsoft.com/office/drawing/2014/main" id="{90A3D076-384C-4A78-8749-3A90A93FC4B1}"/>
              </a:ext>
            </a:extLst>
          </p:cNvPr>
          <p:cNvPicPr/>
          <p:nvPr/>
        </p:nvPicPr>
        <p:blipFill>
          <a:blip r:embed="rId3"/>
          <a:stretch>
            <a:fillRect/>
          </a:stretch>
        </p:blipFill>
        <p:spPr>
          <a:xfrm>
            <a:off x="6012160" y="2866926"/>
            <a:ext cx="2286000" cy="1753235"/>
          </a:xfrm>
          <a:prstGeom prst="rect">
            <a:avLst/>
          </a:prstGeom>
        </p:spPr>
      </p:pic>
      <p:sp>
        <p:nvSpPr>
          <p:cNvPr id="12" name="TextBox 11">
            <a:extLst>
              <a:ext uri="{FF2B5EF4-FFF2-40B4-BE49-F238E27FC236}">
                <a16:creationId xmlns:a16="http://schemas.microsoft.com/office/drawing/2014/main" id="{75F0F4EB-1FF3-4115-A051-891C8031377F}"/>
              </a:ext>
            </a:extLst>
          </p:cNvPr>
          <p:cNvSpPr txBox="1"/>
          <p:nvPr/>
        </p:nvSpPr>
        <p:spPr>
          <a:xfrm>
            <a:off x="7056276" y="750135"/>
            <a:ext cx="504056" cy="1477328"/>
          </a:xfrm>
          <a:prstGeom prst="rect">
            <a:avLst/>
          </a:prstGeom>
          <a:noFill/>
        </p:spPr>
        <p:txBody>
          <a:bodyPr wrap="square" rtlCol="0">
            <a:spAutoFit/>
          </a:bodyPr>
          <a:lstStyle/>
          <a:p>
            <a:r>
              <a:rPr lang="en-GB" dirty="0">
                <a:solidFill>
                  <a:srgbClr val="FF0000"/>
                </a:solidFill>
              </a:rPr>
              <a:t>?????????</a:t>
            </a:r>
          </a:p>
        </p:txBody>
      </p:sp>
    </p:spTree>
    <p:extLst>
      <p:ext uri="{BB962C8B-B14F-4D97-AF65-F5344CB8AC3E}">
        <p14:creationId xmlns:p14="http://schemas.microsoft.com/office/powerpoint/2010/main" val="3663972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500063" y="285750"/>
            <a:ext cx="6929437" cy="714375"/>
          </a:xfrm>
        </p:spPr>
        <p:txBody>
          <a:bodyPr/>
          <a:lstStyle/>
          <a:p>
            <a:r>
              <a:rPr lang="en-GB">
                <a:latin typeface="Arial" charset="0"/>
                <a:cs typeface="Arial" charset="0"/>
              </a:rPr>
              <a:t>Conclusion</a:t>
            </a:r>
          </a:p>
        </p:txBody>
      </p:sp>
      <p:sp>
        <p:nvSpPr>
          <p:cNvPr id="3" name="Slide Number Placeholder 2"/>
          <p:cNvSpPr>
            <a:spLocks noGrp="1"/>
          </p:cNvSpPr>
          <p:nvPr>
            <p:ph type="sldNum" sz="quarter" idx="10"/>
          </p:nvPr>
        </p:nvSpPr>
        <p:spPr/>
        <p:txBody>
          <a:bodyPr/>
          <a:lstStyle/>
          <a:p>
            <a:pPr>
              <a:defRPr/>
            </a:pPr>
            <a:fld id="{F78C3F93-915B-4611-B494-5CC76EDF6B02}" type="slidenum">
              <a:rPr lang="en-GB" smtClean="0"/>
              <a:pPr>
                <a:defRPr/>
              </a:pPr>
              <a:t>57</a:t>
            </a:fld>
            <a:endParaRPr lang="en-GB" dirty="0"/>
          </a:p>
        </p:txBody>
      </p:sp>
      <p:sp>
        <p:nvSpPr>
          <p:cNvPr id="553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7" name="Rectangle 6"/>
          <p:cNvSpPr/>
          <p:nvPr/>
        </p:nvSpPr>
        <p:spPr>
          <a:xfrm>
            <a:off x="2893207" y="2151727"/>
            <a:ext cx="3357586" cy="2554545"/>
          </a:xfrm>
          <a:prstGeom prst="rect">
            <a:avLst/>
          </a:prstGeom>
          <a:noFill/>
          <a:effectLst>
            <a:glow rad="101600">
              <a:schemeClr val="accent6">
                <a:satMod val="175000"/>
                <a:alpha val="40000"/>
              </a:schemeClr>
            </a:glow>
          </a:effectLst>
        </p:spPr>
        <p:txBody>
          <a:bodyPr>
            <a:spAutoFit/>
          </a:bodyPr>
          <a:lstStyle/>
          <a:p>
            <a:pPr algn="ctr">
              <a:defRPr/>
            </a:pPr>
            <a:r>
              <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Non-parametric hypothesis testing for one and two samples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500063" y="285750"/>
            <a:ext cx="6929437" cy="714375"/>
          </a:xfrm>
        </p:spPr>
        <p:txBody>
          <a:bodyPr/>
          <a:lstStyle/>
          <a:p>
            <a:r>
              <a:rPr lang="en-GB" dirty="0">
                <a:latin typeface="Arial" charset="0"/>
                <a:cs typeface="Arial" charset="0"/>
              </a:rPr>
              <a:t>Non-Parametric Tests (1/2)</a:t>
            </a:r>
          </a:p>
        </p:txBody>
      </p:sp>
      <p:sp>
        <p:nvSpPr>
          <p:cNvPr id="3" name="Slide Number Placeholder 2"/>
          <p:cNvSpPr>
            <a:spLocks noGrp="1"/>
          </p:cNvSpPr>
          <p:nvPr>
            <p:ph type="sldNum" sz="quarter" idx="10"/>
          </p:nvPr>
        </p:nvSpPr>
        <p:spPr/>
        <p:txBody>
          <a:bodyPr/>
          <a:lstStyle/>
          <a:p>
            <a:pPr>
              <a:defRPr/>
            </a:pPr>
            <a:fld id="{A4FFAC57-8808-44CE-8FB8-733ACB99D3B5}" type="slidenum">
              <a:rPr lang="en-GB" smtClean="0"/>
              <a:pPr>
                <a:defRPr/>
              </a:pPr>
              <a:t>6</a:t>
            </a:fld>
            <a:endParaRPr lang="en-GB" dirty="0"/>
          </a:p>
        </p:txBody>
      </p:sp>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4D0C7DC2-F0AB-4EAA-B364-2251D9FA84E1}"/>
              </a:ext>
            </a:extLst>
          </p:cNvPr>
          <p:cNvSpPr/>
          <p:nvPr/>
        </p:nvSpPr>
        <p:spPr>
          <a:xfrm>
            <a:off x="486283" y="1206886"/>
            <a:ext cx="8248401" cy="193899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Many statistical tests require that your data follow a normal distribution.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Parametric statistical hypothesis tests assume that the data on which they are applied possess certain characteristics or parameters:</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The two samples are independent of one another.</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The two populations have equal variance or spread.</a:t>
            </a:r>
          </a:p>
          <a:p>
            <a:pPr marL="342900" marR="0" lvl="0" indent="-342900" algn="just" hangingPunct="0">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Times New Roman" panose="02020603050405020304" pitchFamily="18" charset="0"/>
              </a:rPr>
              <a:t>The two populations are normally distributed.</a:t>
            </a:r>
          </a:p>
        </p:txBody>
      </p:sp>
      <p:sp>
        <p:nvSpPr>
          <p:cNvPr id="4" name="Rectangle 3">
            <a:extLst>
              <a:ext uri="{FF2B5EF4-FFF2-40B4-BE49-F238E27FC236}">
                <a16:creationId xmlns:a16="http://schemas.microsoft.com/office/drawing/2014/main" id="{99B6ACCC-C87E-4C40-A46D-2474CB331AAB}"/>
              </a:ext>
            </a:extLst>
          </p:cNvPr>
          <p:cNvSpPr/>
          <p:nvPr/>
        </p:nvSpPr>
        <p:spPr>
          <a:xfrm>
            <a:off x="500062" y="3187771"/>
            <a:ext cx="8248400" cy="1477328"/>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There’s no getting around assumption 1. That assumption must be satisfied for a t-test. When assumptions 2 and 3 (equal variance and normality) are not satisfied but the samples are large (say, greater than 30), the results are approximately correct. But when our samples are small and our data is skewed or non-normal, we probably shouldn’t place much faith in the t-test.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4EC7DD9-BF17-40F9-BBD4-CD30F5097B70}"/>
              </a:ext>
            </a:extLst>
          </p:cNvPr>
          <p:cNvSpPr/>
          <p:nvPr/>
        </p:nvSpPr>
        <p:spPr>
          <a:xfrm>
            <a:off x="486283" y="4715614"/>
            <a:ext cx="8320409" cy="1200329"/>
          </a:xfrm>
          <a:prstGeom prst="rect">
            <a:avLst/>
          </a:prstGeom>
          <a:solidFill>
            <a:schemeClr val="accent4">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This is where </a:t>
            </a:r>
            <a:r>
              <a:rPr lang="en-GB" b="1" dirty="0">
                <a:latin typeface="Calibri" panose="020F0502020204030204" pitchFamily="34" charset="0"/>
                <a:ea typeface="Times New Roman" panose="02020603050405020304" pitchFamily="18" charset="0"/>
                <a:cs typeface="Times New Roman" panose="02020603050405020304" pitchFamily="18" charset="0"/>
              </a:rPr>
              <a:t>non-parametric tests</a:t>
            </a:r>
            <a:r>
              <a:rPr lang="en-GB" dirty="0">
                <a:latin typeface="Calibri" panose="020F0502020204030204" pitchFamily="34" charset="0"/>
                <a:ea typeface="Times New Roman" panose="02020603050405020304" pitchFamily="18" charset="0"/>
                <a:cs typeface="Times New Roman" panose="02020603050405020304" pitchFamily="18" charset="0"/>
              </a:rPr>
              <a:t> come in given they can solve statistical problems where assumptions 2 and 3 are violated. Whereas the null hypothesis of the two-sample t test is equal means, the null hypothesis of non-parametric tests test for equal medians. </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C9FE-B573-4F6A-8807-368FF411AC3A}"/>
              </a:ext>
            </a:extLst>
          </p:cNvPr>
          <p:cNvSpPr>
            <a:spLocks noGrp="1"/>
          </p:cNvSpPr>
          <p:nvPr>
            <p:ph type="ctrTitle"/>
          </p:nvPr>
        </p:nvSpPr>
        <p:spPr/>
        <p:txBody>
          <a:bodyPr/>
          <a:lstStyle/>
          <a:p>
            <a:r>
              <a:rPr lang="en-GB" dirty="0"/>
              <a:t>Non-Parametric Tests (2/2)</a:t>
            </a:r>
          </a:p>
        </p:txBody>
      </p:sp>
      <p:sp>
        <p:nvSpPr>
          <p:cNvPr id="3" name="Slide Number Placeholder 2">
            <a:extLst>
              <a:ext uri="{FF2B5EF4-FFF2-40B4-BE49-F238E27FC236}">
                <a16:creationId xmlns:a16="http://schemas.microsoft.com/office/drawing/2014/main" id="{1BD536E7-4C43-4826-BD2C-0EDF0307D85F}"/>
              </a:ext>
            </a:extLst>
          </p:cNvPr>
          <p:cNvSpPr>
            <a:spLocks noGrp="1"/>
          </p:cNvSpPr>
          <p:nvPr>
            <p:ph type="sldNum" sz="quarter" idx="10"/>
          </p:nvPr>
        </p:nvSpPr>
        <p:spPr/>
        <p:txBody>
          <a:bodyPr/>
          <a:lstStyle/>
          <a:p>
            <a:pPr>
              <a:defRPr/>
            </a:pPr>
            <a:fld id="{4D6024AB-D850-4FAE-AFC9-F5509490E0BC}" type="slidenum">
              <a:rPr lang="en-GB" smtClean="0"/>
              <a:pPr>
                <a:defRPr/>
              </a:pPr>
              <a:t>7</a:t>
            </a:fld>
            <a:endParaRPr lang="en-GB" dirty="0"/>
          </a:p>
        </p:txBody>
      </p:sp>
      <p:sp>
        <p:nvSpPr>
          <p:cNvPr id="4" name="Footer Placeholder 3">
            <a:extLst>
              <a:ext uri="{FF2B5EF4-FFF2-40B4-BE49-F238E27FC236}">
                <a16:creationId xmlns:a16="http://schemas.microsoft.com/office/drawing/2014/main" id="{A1438303-DFCB-4095-A5E1-71583041F6E0}"/>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8441D5B6-1E9C-4258-BF12-790322AEE87A}"/>
              </a:ext>
            </a:extLst>
          </p:cNvPr>
          <p:cNvSpPr/>
          <p:nvPr/>
        </p:nvSpPr>
        <p:spPr>
          <a:xfrm>
            <a:off x="500034" y="1196752"/>
            <a:ext cx="8248430"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 this section, we shall explore three non-parametric tests: sign test, Wilcoxon signed rank test, and Mann Whitney U test. Table 8.22 compares the non-parametric tests with the equivalent parametric tests for one and two sample tests discussed in Chapter 7.</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708A2B2-9499-46BE-8B51-AF1A0F7E2D69}"/>
              </a:ext>
            </a:extLst>
          </p:cNvPr>
          <p:cNvGraphicFramePr>
            <a:graphicFrameLocks noGrp="1"/>
          </p:cNvGraphicFramePr>
          <p:nvPr>
            <p:extLst>
              <p:ext uri="{D42A27DB-BD31-4B8C-83A1-F6EECF244321}">
                <p14:modId xmlns:p14="http://schemas.microsoft.com/office/powerpoint/2010/main" val="3579090538"/>
              </p:ext>
            </p:extLst>
          </p:nvPr>
        </p:nvGraphicFramePr>
        <p:xfrm>
          <a:off x="1763688" y="2604506"/>
          <a:ext cx="5966574" cy="2700412"/>
        </p:xfrm>
        <a:graphic>
          <a:graphicData uri="http://schemas.openxmlformats.org/drawingml/2006/table">
            <a:tbl>
              <a:tblPr firstRow="1" firstCol="1" bandRow="1">
                <a:tableStyleId>{5C22544A-7EE6-4342-B048-85BDC9FD1C3A}</a:tableStyleId>
              </a:tblPr>
              <a:tblGrid>
                <a:gridCol w="1803077">
                  <a:extLst>
                    <a:ext uri="{9D8B030D-6E8A-4147-A177-3AD203B41FA5}">
                      <a16:colId xmlns:a16="http://schemas.microsoft.com/office/drawing/2014/main" val="628918031"/>
                    </a:ext>
                  </a:extLst>
                </a:gridCol>
                <a:gridCol w="1921324">
                  <a:extLst>
                    <a:ext uri="{9D8B030D-6E8A-4147-A177-3AD203B41FA5}">
                      <a16:colId xmlns:a16="http://schemas.microsoft.com/office/drawing/2014/main" val="1778549732"/>
                    </a:ext>
                  </a:extLst>
                </a:gridCol>
                <a:gridCol w="2242173">
                  <a:extLst>
                    <a:ext uri="{9D8B030D-6E8A-4147-A177-3AD203B41FA5}">
                      <a16:colId xmlns:a16="http://schemas.microsoft.com/office/drawing/2014/main" val="2027863280"/>
                    </a:ext>
                  </a:extLst>
                </a:gridCol>
              </a:tblGrid>
              <a:tr h="245492">
                <a:tc>
                  <a:txBody>
                    <a:bodyPr/>
                    <a:lstStyle/>
                    <a:p>
                      <a:pPr marL="0" marR="0" algn="l" hangingPunct="0">
                        <a:spcBef>
                          <a:spcPts val="0"/>
                        </a:spcBef>
                        <a:spcAft>
                          <a:spcPts val="0"/>
                        </a:spcAft>
                      </a:pPr>
                      <a:r>
                        <a:rPr lang="en-GB" sz="1400" u="none" dirty="0">
                          <a:effectLst/>
                        </a:rPr>
                        <a:t>Test</a:t>
                      </a:r>
                      <a:endParaRPr lang="en-GB" sz="1400" u="none"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400" u="none">
                          <a:effectLst/>
                        </a:rPr>
                        <a:t>Parametric test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400" u="none">
                          <a:effectLst/>
                        </a:rPr>
                        <a:t>Non-parametric test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9690115"/>
                  </a:ext>
                </a:extLst>
              </a:tr>
              <a:tr h="736476">
                <a:tc>
                  <a:txBody>
                    <a:bodyPr/>
                    <a:lstStyle/>
                    <a:p>
                      <a:pPr marL="0" marR="0" algn="l" hangingPunct="0">
                        <a:spcBef>
                          <a:spcPts val="0"/>
                        </a:spcBef>
                        <a:spcAft>
                          <a:spcPts val="0"/>
                        </a:spcAft>
                      </a:pPr>
                      <a:r>
                        <a:rPr lang="en-GB" sz="1400" u="none">
                          <a:effectLst/>
                        </a:rPr>
                        <a:t>One sample</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400" u="none">
                          <a:effectLst/>
                        </a:rPr>
                        <a:t>One sample z test</a:t>
                      </a:r>
                    </a:p>
                    <a:p>
                      <a:pPr marL="0" marR="0" algn="l" hangingPunct="0">
                        <a:spcBef>
                          <a:spcPts val="0"/>
                        </a:spcBef>
                        <a:spcAft>
                          <a:spcPts val="0"/>
                        </a:spcAft>
                      </a:pPr>
                      <a:r>
                        <a:rPr lang="en-GB" sz="1400" u="none">
                          <a:effectLst/>
                        </a:rPr>
                        <a:t>One sample t test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400" u="none">
                          <a:effectLst/>
                        </a:rPr>
                        <a:t>Sign test</a:t>
                      </a:r>
                    </a:p>
                    <a:p>
                      <a:pPr marL="0" marR="0" algn="l" hangingPunct="0">
                        <a:spcBef>
                          <a:spcPts val="0"/>
                        </a:spcBef>
                        <a:spcAft>
                          <a:spcPts val="0"/>
                        </a:spcAft>
                      </a:pPr>
                      <a:r>
                        <a:rPr lang="en-GB" sz="1400" u="none">
                          <a:effectLst/>
                        </a:rPr>
                        <a:t>Wilcoxon signed-rank test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0050924"/>
                  </a:ext>
                </a:extLst>
              </a:tr>
              <a:tr h="981968">
                <a:tc>
                  <a:txBody>
                    <a:bodyPr/>
                    <a:lstStyle/>
                    <a:p>
                      <a:pPr marL="0" marR="0" algn="l" hangingPunct="0">
                        <a:spcBef>
                          <a:spcPts val="0"/>
                        </a:spcBef>
                        <a:spcAft>
                          <a:spcPts val="0"/>
                        </a:spcAft>
                      </a:pPr>
                      <a:r>
                        <a:rPr lang="en-GB" sz="1400" u="none">
                          <a:effectLst/>
                        </a:rPr>
                        <a:t>Paired samples</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400" u="none">
                          <a:effectLst/>
                        </a:rPr>
                        <a:t>Two paired sample z test</a:t>
                      </a:r>
                    </a:p>
                    <a:p>
                      <a:pPr marL="0" marR="0" algn="l" hangingPunct="0">
                        <a:spcBef>
                          <a:spcPts val="0"/>
                        </a:spcBef>
                        <a:spcAft>
                          <a:spcPts val="0"/>
                        </a:spcAft>
                      </a:pPr>
                      <a:r>
                        <a:rPr lang="en-GB" sz="1400" u="none">
                          <a:effectLst/>
                        </a:rPr>
                        <a:t>Two paired sample t test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400" u="none">
                          <a:effectLst/>
                        </a:rPr>
                        <a:t>Sign test</a:t>
                      </a:r>
                    </a:p>
                    <a:p>
                      <a:pPr marL="0" marR="0" algn="l" hangingPunct="0">
                        <a:spcBef>
                          <a:spcPts val="0"/>
                        </a:spcBef>
                        <a:spcAft>
                          <a:spcPts val="0"/>
                        </a:spcAft>
                      </a:pPr>
                      <a:r>
                        <a:rPr lang="en-GB" sz="1400" u="none">
                          <a:effectLst/>
                        </a:rPr>
                        <a:t>Wilcoxon signed rank test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4767732"/>
                  </a:ext>
                </a:extLst>
              </a:tr>
              <a:tr h="736476">
                <a:tc>
                  <a:txBody>
                    <a:bodyPr/>
                    <a:lstStyle/>
                    <a:p>
                      <a:pPr marL="0" marR="0" algn="l" hangingPunct="0">
                        <a:spcBef>
                          <a:spcPts val="0"/>
                        </a:spcBef>
                        <a:spcAft>
                          <a:spcPts val="0"/>
                        </a:spcAft>
                      </a:pPr>
                      <a:r>
                        <a:rPr lang="en-GB" sz="1400" u="none">
                          <a:effectLst/>
                        </a:rPr>
                        <a:t>Independent samples</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400" u="none">
                          <a:effectLst/>
                        </a:rPr>
                        <a:t>Two independent sample t test</a:t>
                      </a:r>
                      <a:endParaRPr lang="en-GB" sz="1400" u="none">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hangingPunct="0">
                        <a:spcBef>
                          <a:spcPts val="0"/>
                        </a:spcBef>
                        <a:spcAft>
                          <a:spcPts val="0"/>
                        </a:spcAft>
                      </a:pPr>
                      <a:r>
                        <a:rPr lang="en-GB" sz="1400" u="none" dirty="0">
                          <a:effectLst/>
                        </a:rPr>
                        <a:t>Mann Whitney U test (Wilcoxon rank sum test)</a:t>
                      </a:r>
                      <a:endParaRPr lang="en-GB" sz="1400" u="none"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1157730"/>
                  </a:ext>
                </a:extLst>
              </a:tr>
            </a:tbl>
          </a:graphicData>
        </a:graphic>
      </p:graphicFrame>
    </p:spTree>
    <p:extLst>
      <p:ext uri="{BB962C8B-B14F-4D97-AF65-F5344CB8AC3E}">
        <p14:creationId xmlns:p14="http://schemas.microsoft.com/office/powerpoint/2010/main" val="68747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500063" y="285750"/>
            <a:ext cx="8248400" cy="714375"/>
          </a:xfrm>
          <a:solidFill>
            <a:schemeClr val="accent2">
              <a:lumMod val="20000"/>
              <a:lumOff val="80000"/>
            </a:schemeClr>
          </a:solidFill>
        </p:spPr>
        <p:txBody>
          <a:bodyPr/>
          <a:lstStyle/>
          <a:p>
            <a:r>
              <a:rPr lang="en-GB" sz="2400" dirty="0">
                <a:latin typeface="Arial" charset="0"/>
                <a:cs typeface="Arial" charset="0"/>
              </a:rPr>
              <a:t>The Sign Test</a:t>
            </a:r>
          </a:p>
        </p:txBody>
      </p:sp>
      <p:sp>
        <p:nvSpPr>
          <p:cNvPr id="3" name="Slide Number Placeholder 2"/>
          <p:cNvSpPr>
            <a:spLocks noGrp="1"/>
          </p:cNvSpPr>
          <p:nvPr>
            <p:ph type="sldNum" sz="quarter" idx="10"/>
          </p:nvPr>
        </p:nvSpPr>
        <p:spPr/>
        <p:txBody>
          <a:bodyPr/>
          <a:lstStyle/>
          <a:p>
            <a:pPr>
              <a:defRPr/>
            </a:pPr>
            <a:fld id="{A6D350D6-97A4-4F85-9DB3-CA95DF9A8D6B}" type="slidenum">
              <a:rPr lang="en-GB" smtClean="0"/>
              <a:pPr>
                <a:defRPr/>
              </a:pPr>
              <a:t>8</a:t>
            </a:fld>
            <a:endParaRPr lang="en-GB" dirty="0"/>
          </a:p>
        </p:txBody>
      </p:sp>
      <p:sp>
        <p:nvSpPr>
          <p:cNvPr id="337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C3AAAB22-1FA2-4BD2-A1CF-2E2E82451BCD}"/>
              </a:ext>
            </a:extLst>
          </p:cNvPr>
          <p:cNvSpPr/>
          <p:nvPr/>
        </p:nvSpPr>
        <p:spPr>
          <a:xfrm>
            <a:off x="500062" y="1196752"/>
            <a:ext cx="8248401"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a:t>
            </a:r>
            <a:r>
              <a:rPr lang="en-GB" b="1" dirty="0">
                <a:latin typeface="Calibri" panose="020F0502020204030204" pitchFamily="34" charset="0"/>
                <a:ea typeface="Times New Roman" panose="02020603050405020304" pitchFamily="18" charset="0"/>
                <a:cs typeface="Times New Roman" panose="02020603050405020304" pitchFamily="18" charset="0"/>
              </a:rPr>
              <a:t>sign test</a:t>
            </a:r>
            <a:r>
              <a:rPr lang="en-GB" dirty="0">
                <a:latin typeface="Calibri" panose="020F0502020204030204" pitchFamily="34" charset="0"/>
                <a:ea typeface="Times New Roman" panose="02020603050405020304" pitchFamily="18" charset="0"/>
                <a:cs typeface="Times New Roman" panose="02020603050405020304" pitchFamily="18" charset="0"/>
              </a:rPr>
              <a:t> is used to test the null hypothesis that the median of a distribution is equal to some value. It can be used (a) in place of a one-sample t-test, (b) in place of a paired t-test or (c) for ordered categorial data where a numerical scale is inappropriate but where it is possible to rank the observations.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D13CE44-F224-48FB-B920-E8156C95280A}"/>
              </a:ext>
            </a:extLst>
          </p:cNvPr>
          <p:cNvSpPr/>
          <p:nvPr/>
        </p:nvSpPr>
        <p:spPr>
          <a:xfrm>
            <a:off x="531039" y="2410728"/>
            <a:ext cx="3384376" cy="3416320"/>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Sign test assumptions</a:t>
            </a:r>
          </a:p>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The sign test is a non–parametric (distribution free) test, so we do not assume that the data is normally distributed.</a:t>
            </a:r>
          </a:p>
          <a:p>
            <a:pPr marL="342900" marR="0" lvl="0" indent="-342900"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Data should be from two samples. The population may differ for the two samples.</a:t>
            </a:r>
          </a:p>
          <a:p>
            <a:pPr marL="342900" marR="0" lvl="0" indent="-342900"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Dependent samples should be a paired sample or matched.</a:t>
            </a:r>
          </a:p>
        </p:txBody>
      </p:sp>
      <p:sp>
        <p:nvSpPr>
          <p:cNvPr id="5" name="Rectangle 4">
            <a:extLst>
              <a:ext uri="{FF2B5EF4-FFF2-40B4-BE49-F238E27FC236}">
                <a16:creationId xmlns:a16="http://schemas.microsoft.com/office/drawing/2014/main" id="{18C88DB9-50E6-4A41-9EAF-F7D44B360E1B}"/>
              </a:ext>
            </a:extLst>
          </p:cNvPr>
          <p:cNvSpPr/>
          <p:nvPr/>
        </p:nvSpPr>
        <p:spPr>
          <a:xfrm>
            <a:off x="3991476" y="2435839"/>
            <a:ext cx="4820042" cy="3416320"/>
          </a:xfrm>
          <a:prstGeom prst="rect">
            <a:avLst/>
          </a:prstGeom>
          <a:solidFill>
            <a:schemeClr val="accent4">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Types of sign test</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One sample: We set up the hypothesis so that + and – signs are the values of random variables having equal size.</a:t>
            </a: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Paired sample: This test is also called an alternative to the paired sample t-test.  This test uses the + and – signs in paired sample tests or in before-after study. In this test, null hypothesis is set up so that the sign of + and – are of equal size, or the population means are equal to the sample mean.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500063" y="285750"/>
            <a:ext cx="6929437" cy="714375"/>
          </a:xfrm>
        </p:spPr>
        <p:txBody>
          <a:bodyPr/>
          <a:lstStyle/>
          <a:p>
            <a:r>
              <a:rPr lang="en-GB">
                <a:latin typeface="Arial" charset="0"/>
                <a:cs typeface="Arial" charset="0"/>
              </a:rPr>
              <a:t>Explanation</a:t>
            </a:r>
          </a:p>
        </p:txBody>
      </p:sp>
      <p:sp>
        <p:nvSpPr>
          <p:cNvPr id="3" name="Slide Number Placeholder 2"/>
          <p:cNvSpPr>
            <a:spLocks noGrp="1"/>
          </p:cNvSpPr>
          <p:nvPr>
            <p:ph type="sldNum" sz="quarter" idx="10"/>
          </p:nvPr>
        </p:nvSpPr>
        <p:spPr/>
        <p:txBody>
          <a:bodyPr/>
          <a:lstStyle/>
          <a:p>
            <a:pPr>
              <a:defRPr/>
            </a:pPr>
            <a:fld id="{A2126194-C7D6-483D-B2D4-C8B376C00FB0}" type="slidenum">
              <a:rPr lang="en-GB" smtClean="0"/>
              <a:pPr>
                <a:defRPr/>
              </a:pPr>
              <a:t>9</a:t>
            </a:fld>
            <a:endParaRPr lang="en-GB" dirty="0"/>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6FC3CFB2-264E-4CD5-9D89-1B6CEAAB9849}"/>
              </a:ext>
            </a:extLst>
          </p:cNvPr>
          <p:cNvSpPr/>
          <p:nvPr/>
        </p:nvSpPr>
        <p:spPr>
          <a:xfrm>
            <a:off x="535476" y="1268760"/>
            <a:ext cx="8212988" cy="2585323"/>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observations in a random sample of size n are x</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x</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x</a:t>
            </a:r>
            <a:r>
              <a:rPr lang="en-GB" baseline="-25000" dirty="0" err="1">
                <a:latin typeface="Calibri" panose="020F0502020204030204" pitchFamily="34" charset="0"/>
                <a:ea typeface="Times New Roman" panose="02020603050405020304" pitchFamily="18" charset="0"/>
                <a:cs typeface="Times New Roman" panose="02020603050405020304" pitchFamily="18" charset="0"/>
              </a:rPr>
              <a:t>n</a:t>
            </a:r>
            <a:r>
              <a:rPr lang="en-GB" dirty="0">
                <a:latin typeface="Calibri" panose="020F0502020204030204" pitchFamily="34" charset="0"/>
                <a:ea typeface="Times New Roman" panose="02020603050405020304" pitchFamily="18" charset="0"/>
                <a:cs typeface="Times New Roman" panose="02020603050405020304" pitchFamily="18" charset="0"/>
              </a:rPr>
              <a:t> (these observations could be paired diﬀerences); the null hypothesis is that the population median is equal to some value M.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Suppose that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dirty="0">
                <a:latin typeface="Calibri" panose="020F0502020204030204" pitchFamily="34" charset="0"/>
                <a:ea typeface="Times New Roman" panose="02020603050405020304" pitchFamily="18" charset="0"/>
                <a:cs typeface="Times New Roman" panose="02020603050405020304" pitchFamily="18" charset="0"/>
              </a:rPr>
              <a:t> of the observations are greater than M and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dirty="0">
                <a:latin typeface="Calibri" panose="020F0502020204030204" pitchFamily="34" charset="0"/>
                <a:ea typeface="Times New Roman" panose="02020603050405020304" pitchFamily="18" charset="0"/>
                <a:cs typeface="Times New Roman" panose="02020603050405020304" pitchFamily="18" charset="0"/>
              </a:rPr>
              <a:t> are smaller than M (in the case where the sign test is being used in place of a paired t-test, M would be zero).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Values of x which are exactly equal to M are ignored; the sum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dirty="0">
                <a:latin typeface="Calibri" panose="020F0502020204030204" pitchFamily="34" charset="0"/>
                <a:ea typeface="Times New Roman" panose="02020603050405020304" pitchFamily="18" charset="0"/>
                <a:cs typeface="Times New Roman" panose="02020603050405020304" pitchFamily="18" charset="0"/>
              </a:rPr>
              <a:t> and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a:t>
            </a:r>
            <a:r>
              <a:rPr lang="en-GB" dirty="0">
                <a:latin typeface="Calibri" panose="020F0502020204030204" pitchFamily="34" charset="0"/>
                <a:ea typeface="Times New Roman" panose="02020603050405020304" pitchFamily="18" charset="0"/>
                <a:cs typeface="Times New Roman" panose="02020603050405020304" pitchFamily="18" charset="0"/>
              </a:rPr>
              <a:t> may therefore be less than n — we will denote it by 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1514</TotalTime>
  <Words>5731</Words>
  <Application>Microsoft Office PowerPoint</Application>
  <PresentationFormat>On-screen Show (4:3)</PresentationFormat>
  <Paragraphs>684</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Cambria</vt:lpstr>
      <vt:lpstr>Cambria Math</vt:lpstr>
      <vt:lpstr>Symbol</vt:lpstr>
      <vt:lpstr>Title</vt:lpstr>
      <vt:lpstr>Non-Parametric Hypothesis Testing</vt:lpstr>
      <vt:lpstr>Learning Objectives</vt:lpstr>
      <vt:lpstr>Introduction</vt:lpstr>
      <vt:lpstr>Which parametric statistical tests covered in this text book (Excel, SPSS)</vt:lpstr>
      <vt:lpstr>Choosing a Test</vt:lpstr>
      <vt:lpstr>Non-Parametric Tests (1/2)</vt:lpstr>
      <vt:lpstr>Non-Parametric Tests (2/2)</vt:lpstr>
      <vt:lpstr>The Sign Test</vt:lpstr>
      <vt:lpstr>Explanation</vt:lpstr>
      <vt:lpstr>Hypothesis Statements</vt:lpstr>
      <vt:lpstr>Binomial exact solution equations</vt:lpstr>
      <vt:lpstr>Example 8.5 (1/6)</vt:lpstr>
      <vt:lpstr>Example 8.5 (2/6)</vt:lpstr>
      <vt:lpstr>Example 8.5 (3/6)</vt:lpstr>
      <vt:lpstr>Example 8.5 (4/6)</vt:lpstr>
      <vt:lpstr>Example 8.5 (5/6)</vt:lpstr>
      <vt:lpstr>Example 8.5 (6/6)</vt:lpstr>
      <vt:lpstr>Example 8.5 Excel solution (1/2)</vt:lpstr>
      <vt:lpstr>Example 8.5 Excel solution (2/2)</vt:lpstr>
      <vt:lpstr>Example 8.5 SPSS solution (1/3)</vt:lpstr>
      <vt:lpstr>Example 8.5 SPSS solution (2/3)</vt:lpstr>
      <vt:lpstr>Example 8.5 SPSS solution (3/3)</vt:lpstr>
      <vt:lpstr>Wilcoxon Signed Rank Sum (or matched pairs) Test</vt:lpstr>
      <vt:lpstr>Solution process</vt:lpstr>
      <vt:lpstr>Example 8.6 (1/7)</vt:lpstr>
      <vt:lpstr>Example 8.6 (2/7)</vt:lpstr>
      <vt:lpstr>Example 8.6 (3/7)</vt:lpstr>
      <vt:lpstr>Example 8.6 (4/7)</vt:lpstr>
      <vt:lpstr>Example 8.6 (5/7)</vt:lpstr>
      <vt:lpstr>Example 8.6 (6/7)</vt:lpstr>
      <vt:lpstr>Excel solution (1/4)</vt:lpstr>
      <vt:lpstr>Excel solution (2/4)</vt:lpstr>
      <vt:lpstr>Excel solution (3/4)</vt:lpstr>
      <vt:lpstr>Excel solution (4/4)</vt:lpstr>
      <vt:lpstr>SPSS solution (1/4)</vt:lpstr>
      <vt:lpstr>SPSS solution (2/4)</vt:lpstr>
      <vt:lpstr>SPSS solution (3/4)</vt:lpstr>
      <vt:lpstr>SPSS solution (4/4)</vt:lpstr>
      <vt:lpstr>Mann-Whitney U Test for 2 Independent Samples (1/2)</vt:lpstr>
      <vt:lpstr>Mann-Whitney U Test for 2 Independent Samples (2/2)</vt:lpstr>
      <vt:lpstr>Solution process</vt:lpstr>
      <vt:lpstr>Example 8.7</vt:lpstr>
      <vt:lpstr>Example 8.7 solution (1/9)</vt:lpstr>
      <vt:lpstr>Example 8.7 solution (2/9)</vt:lpstr>
      <vt:lpstr>Example 8.7 solution (3/9)</vt:lpstr>
      <vt:lpstr>Example 8.7 solution (4/9)</vt:lpstr>
      <vt:lpstr>Example 8.7 solution (5/9)</vt:lpstr>
      <vt:lpstr>Example 8.7 solution (6/9)</vt:lpstr>
      <vt:lpstr>Example 8.7 solution (7/9)</vt:lpstr>
      <vt:lpstr>Example 8.7 solution (8/9)</vt:lpstr>
      <vt:lpstr>Excel solution (1/3)</vt:lpstr>
      <vt:lpstr>Excel solution (2/3)</vt:lpstr>
      <vt:lpstr>Excel solution (3/3)</vt:lpstr>
      <vt:lpstr>SPSS solution (1/3)</vt:lpstr>
      <vt:lpstr>SPSS solution (2/3)</vt:lpstr>
      <vt:lpstr>SPSS solution (3/3)</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Glyn Davis</dc:creator>
  <cp:lastModifiedBy>Branko Pecar</cp:lastModifiedBy>
  <cp:revision>210</cp:revision>
  <dcterms:created xsi:type="dcterms:W3CDTF">2009-03-22T11:49:20Z</dcterms:created>
  <dcterms:modified xsi:type="dcterms:W3CDTF">2020-10-02T08:52:23Z</dcterms:modified>
</cp:coreProperties>
</file>